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webextensions/webextension1.xml" ContentType="application/vnd.ms-office.webextens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0"/>
  </p:notesMasterIdLst>
  <p:sldIdLst>
    <p:sldId id="279" r:id="rId5"/>
    <p:sldId id="6007" r:id="rId6"/>
    <p:sldId id="272" r:id="rId7"/>
    <p:sldId id="418" r:id="rId8"/>
    <p:sldId id="5973" r:id="rId9"/>
    <p:sldId id="6011" r:id="rId10"/>
    <p:sldId id="299" r:id="rId11"/>
    <p:sldId id="423" r:id="rId12"/>
    <p:sldId id="6015" r:id="rId13"/>
    <p:sldId id="6010" r:id="rId14"/>
    <p:sldId id="6012" r:id="rId15"/>
    <p:sldId id="6013" r:id="rId16"/>
    <p:sldId id="5951" r:id="rId17"/>
    <p:sldId id="6014" r:id="rId18"/>
    <p:sldId id="417" r:id="rId19"/>
    <p:sldId id="6016" r:id="rId20"/>
    <p:sldId id="271" r:id="rId21"/>
    <p:sldId id="419" r:id="rId22"/>
    <p:sldId id="6017" r:id="rId23"/>
    <p:sldId id="6009" r:id="rId24"/>
    <p:sldId id="276" r:id="rId25"/>
    <p:sldId id="277" r:id="rId26"/>
    <p:sldId id="5942" r:id="rId27"/>
    <p:sldId id="5971" r:id="rId28"/>
    <p:sldId id="358" r:id="rId29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Montserrat" pitchFamily="2" charset="77"/>
      <p:regular r:id="rId35"/>
      <p:bold r:id="rId36"/>
      <p:italic r:id="rId37"/>
      <p:boldItalic r:id="rId38"/>
    </p:embeddedFont>
    <p:embeddedFont>
      <p:font typeface="Montserrat Bold" pitchFamily="2" charset="77"/>
      <p:bold r:id="rId39"/>
      <p:italic r:id="rId40"/>
      <p:boldItalic r:id="rId41"/>
    </p:embeddedFont>
    <p:embeddedFont>
      <p:font typeface="Now" pitchFamily="2" charset="77"/>
      <p:regular r:id="rId42"/>
    </p:embeddedFont>
    <p:embeddedFont>
      <p:font typeface="Now Bold" pitchFamily="2" charset="77"/>
      <p:regular r:id="rId43"/>
      <p:bold r:id="rId44"/>
    </p:embeddedFont>
    <p:embeddedFont>
      <p:font typeface="Open Sans Semibold" panose="020F0502020204030204" pitchFamily="34" charset="0"/>
      <p:regular r:id="rId45"/>
      <p:bold r:id="rId46"/>
      <p:italic r:id="rId47"/>
      <p:boldItalic r:id="rId48"/>
    </p:embeddedFont>
  </p:embeddedFontLst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5A3"/>
    <a:srgbClr val="8EB4E3"/>
    <a:srgbClr val="BEFFF1"/>
    <a:srgbClr val="A4D2B4"/>
    <a:srgbClr val="9AB5B2"/>
    <a:srgbClr val="D7E4BD"/>
    <a:srgbClr val="AEBFDA"/>
    <a:srgbClr val="D3D9E2"/>
    <a:srgbClr val="B4A5D6"/>
    <a:srgbClr val="B8A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0EF43-3A7C-22F6-05EC-5AF15682E054}" v="253" dt="2023-10-10T09:20:38.8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3" autoAdjust="0"/>
    <p:restoredTop sz="79922" autoAdjust="0"/>
  </p:normalViewPr>
  <p:slideViewPr>
    <p:cSldViewPr>
      <p:cViewPr varScale="1">
        <p:scale>
          <a:sx n="58" d="100"/>
          <a:sy n="58" d="100"/>
        </p:scale>
        <p:origin x="160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0" d="100"/>
        <a:sy n="17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6.xml"/><Relationship Id="rId41" Type="http://schemas.openxmlformats.org/officeDocument/2006/relationships/font" Target="fonts/font11.fntdata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49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ta Isabel Spínola E Silva" userId="S::zbc283@ku.dk::ba5000cd-55e1-4b11-ab9b-9a1c49cf6f11" providerId="AD" clId="Web-{3A30EF43-3A7C-22F6-05EC-5AF15682E054}"/>
    <pc:docChg chg="modSld">
      <pc:chgData name="Rita Isabel Spínola E Silva" userId="S::zbc283@ku.dk::ba5000cd-55e1-4b11-ab9b-9a1c49cf6f11" providerId="AD" clId="Web-{3A30EF43-3A7C-22F6-05EC-5AF15682E054}" dt="2023-10-10T09:20:33.641" v="122" actId="20577"/>
      <pc:docMkLst>
        <pc:docMk/>
      </pc:docMkLst>
      <pc:sldChg chg="modSp">
        <pc:chgData name="Rita Isabel Spínola E Silva" userId="S::zbc283@ku.dk::ba5000cd-55e1-4b11-ab9b-9a1c49cf6f11" providerId="AD" clId="Web-{3A30EF43-3A7C-22F6-05EC-5AF15682E054}" dt="2023-10-10T09:15:36.239" v="115" actId="20577"/>
        <pc:sldMkLst>
          <pc:docMk/>
          <pc:sldMk cId="0" sldId="271"/>
        </pc:sldMkLst>
        <pc:spChg chg="mod">
          <ac:chgData name="Rita Isabel Spínola E Silva" userId="S::zbc283@ku.dk::ba5000cd-55e1-4b11-ab9b-9a1c49cf6f11" providerId="AD" clId="Web-{3A30EF43-3A7C-22F6-05EC-5AF15682E054}" dt="2023-10-10T09:14:52.721" v="113" actId="20577"/>
          <ac:spMkLst>
            <pc:docMk/>
            <pc:sldMk cId="0" sldId="271"/>
            <ac:spMk id="11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15:36.239" v="115" actId="20577"/>
          <ac:spMkLst>
            <pc:docMk/>
            <pc:sldMk cId="0" sldId="271"/>
            <ac:spMk id="12" creationId="{00000000-0000-0000-0000-000000000000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8:52:12.825" v="7" actId="20577"/>
        <pc:sldMkLst>
          <pc:docMk/>
          <pc:sldMk cId="0" sldId="272"/>
        </pc:sldMkLst>
        <pc:spChg chg="mod">
          <ac:chgData name="Rita Isabel Spínola E Silva" userId="S::zbc283@ku.dk::ba5000cd-55e1-4b11-ab9b-9a1c49cf6f11" providerId="AD" clId="Web-{3A30EF43-3A7C-22F6-05EC-5AF15682E054}" dt="2023-10-10T08:52:12.825" v="7" actId="20577"/>
          <ac:spMkLst>
            <pc:docMk/>
            <pc:sldMk cId="0" sldId="272"/>
            <ac:spMk id="8" creationId="{00000000-0000-0000-0000-000000000000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20:33.641" v="122" actId="20577"/>
        <pc:sldMkLst>
          <pc:docMk/>
          <pc:sldMk cId="0" sldId="277"/>
        </pc:sldMkLst>
        <pc:spChg chg="mod">
          <ac:chgData name="Rita Isabel Spínola E Silva" userId="S::zbc283@ku.dk::ba5000cd-55e1-4b11-ab9b-9a1c49cf6f11" providerId="AD" clId="Web-{3A30EF43-3A7C-22F6-05EC-5AF15682E054}" dt="2023-10-10T09:20:24.344" v="119" actId="14100"/>
          <ac:spMkLst>
            <pc:docMk/>
            <pc:sldMk cId="0" sldId="277"/>
            <ac:spMk id="11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20:33.641" v="122" actId="20577"/>
          <ac:spMkLst>
            <pc:docMk/>
            <pc:sldMk cId="0" sldId="277"/>
            <ac:spMk id="19" creationId="{00000000-0000-0000-0000-000000000000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12:09.731" v="100" actId="14100"/>
        <pc:sldMkLst>
          <pc:docMk/>
          <pc:sldMk cId="3249650449" sldId="417"/>
        </pc:sldMkLst>
        <pc:spChg chg="mod">
          <ac:chgData name="Rita Isabel Spínola E Silva" userId="S::zbc283@ku.dk::ba5000cd-55e1-4b11-ab9b-9a1c49cf6f11" providerId="AD" clId="Web-{3A30EF43-3A7C-22F6-05EC-5AF15682E054}" dt="2023-10-10T09:12:09.731" v="100" actId="14100"/>
          <ac:spMkLst>
            <pc:docMk/>
            <pc:sldMk cId="3249650449" sldId="417"/>
            <ac:spMk id="7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10:36.477" v="89" actId="14100"/>
          <ac:spMkLst>
            <pc:docMk/>
            <pc:sldMk cId="3249650449" sldId="417"/>
            <ac:spMk id="11" creationId="{42F1EF31-1792-5462-938B-2B453A654DB4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8:57:59.510" v="30" actId="20577"/>
        <pc:sldMkLst>
          <pc:docMk/>
          <pc:sldMk cId="391035915" sldId="418"/>
        </pc:sldMkLst>
        <pc:spChg chg="mod">
          <ac:chgData name="Rita Isabel Spínola E Silva" userId="S::zbc283@ku.dk::ba5000cd-55e1-4b11-ab9b-9a1c49cf6f11" providerId="AD" clId="Web-{3A30EF43-3A7C-22F6-05EC-5AF15682E054}" dt="2023-10-10T08:57:59.510" v="30" actId="20577"/>
          <ac:spMkLst>
            <pc:docMk/>
            <pc:sldMk cId="391035915" sldId="418"/>
            <ac:spMk id="9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8:53:04.483" v="11" actId="20577"/>
          <ac:spMkLst>
            <pc:docMk/>
            <pc:sldMk cId="391035915" sldId="418"/>
            <ac:spMk id="10" creationId="{00000000-0000-0000-0000-000000000000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16:45.210" v="118" actId="20577"/>
        <pc:sldMkLst>
          <pc:docMk/>
          <pc:sldMk cId="1804101948" sldId="419"/>
        </pc:sldMkLst>
        <pc:spChg chg="mod">
          <ac:chgData name="Rita Isabel Spínola E Silva" userId="S::zbc283@ku.dk::ba5000cd-55e1-4b11-ab9b-9a1c49cf6f11" providerId="AD" clId="Web-{3A30EF43-3A7C-22F6-05EC-5AF15682E054}" dt="2023-10-10T09:16:45.210" v="118" actId="20577"/>
          <ac:spMkLst>
            <pc:docMk/>
            <pc:sldMk cId="1804101948" sldId="419"/>
            <ac:spMk id="8" creationId="{00000000-0000-0000-0000-000000000000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8:58:25.433" v="35" actId="20577"/>
        <pc:sldMkLst>
          <pc:docMk/>
          <pc:sldMk cId="3056348302" sldId="423"/>
        </pc:sldMkLst>
        <pc:spChg chg="mod">
          <ac:chgData name="Rita Isabel Spínola E Silva" userId="S::zbc283@ku.dk::ba5000cd-55e1-4b11-ab9b-9a1c49cf6f11" providerId="AD" clId="Web-{3A30EF43-3A7C-22F6-05EC-5AF15682E054}" dt="2023-10-10T08:57:54.041" v="27" actId="20577"/>
          <ac:spMkLst>
            <pc:docMk/>
            <pc:sldMk cId="3056348302" sldId="423"/>
            <ac:spMk id="7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8:58:25.433" v="35" actId="20577"/>
          <ac:spMkLst>
            <pc:docMk/>
            <pc:sldMk cId="3056348302" sldId="423"/>
            <ac:spMk id="15" creationId="{75664978-A346-097C-FE57-2AF593418DF3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08:22.644" v="73" actId="20577"/>
        <pc:sldMkLst>
          <pc:docMk/>
          <pc:sldMk cId="1415406916" sldId="5951"/>
        </pc:sldMkLst>
        <pc:spChg chg="mod">
          <ac:chgData name="Rita Isabel Spínola E Silva" userId="S::zbc283@ku.dk::ba5000cd-55e1-4b11-ab9b-9a1c49cf6f11" providerId="AD" clId="Web-{3A30EF43-3A7C-22F6-05EC-5AF15682E054}" dt="2023-10-10T09:08:22.644" v="73" actId="20577"/>
          <ac:spMkLst>
            <pc:docMk/>
            <pc:sldMk cId="1415406916" sldId="5951"/>
            <ac:spMk id="2" creationId="{F5FC4DD1-F21C-4C38-9C4F-5F86D04CF90F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8:55:18.098" v="25" actId="14100"/>
        <pc:sldMkLst>
          <pc:docMk/>
          <pc:sldMk cId="3740584130" sldId="5973"/>
        </pc:sldMkLst>
        <pc:spChg chg="mod">
          <ac:chgData name="Rita Isabel Spínola E Silva" userId="S::zbc283@ku.dk::ba5000cd-55e1-4b11-ab9b-9a1c49cf6f11" providerId="AD" clId="Web-{3A30EF43-3A7C-22F6-05EC-5AF15682E054}" dt="2023-10-10T08:53:40.500" v="15"/>
          <ac:spMkLst>
            <pc:docMk/>
            <pc:sldMk cId="3740584130" sldId="5973"/>
            <ac:spMk id="9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8:54:59.550" v="23" actId="20577"/>
          <ac:spMkLst>
            <pc:docMk/>
            <pc:sldMk cId="3740584130" sldId="5973"/>
            <ac:spMk id="10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8:55:18.098" v="25" actId="14100"/>
          <ac:spMkLst>
            <pc:docMk/>
            <pc:sldMk cId="3740584130" sldId="5973"/>
            <ac:spMk id="41" creationId="{EC05E454-44F1-D28C-ECB2-1B8EF82F1392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03:22.523" v="59" actId="20577"/>
        <pc:sldMkLst>
          <pc:docMk/>
          <pc:sldMk cId="2015001847" sldId="6012"/>
        </pc:sldMkLst>
        <pc:spChg chg="mod">
          <ac:chgData name="Rita Isabel Spínola E Silva" userId="S::zbc283@ku.dk::ba5000cd-55e1-4b11-ab9b-9a1c49cf6f11" providerId="AD" clId="Web-{3A30EF43-3A7C-22F6-05EC-5AF15682E054}" dt="2023-10-10T09:03:22.523" v="59" actId="20577"/>
          <ac:spMkLst>
            <pc:docMk/>
            <pc:sldMk cId="2015001847" sldId="6012"/>
            <ac:spMk id="2" creationId="{17FD5BF6-633D-9391-1C32-314887834041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07:03.328" v="69" actId="1076"/>
        <pc:sldMkLst>
          <pc:docMk/>
          <pc:sldMk cId="494501525" sldId="6013"/>
        </pc:sldMkLst>
        <pc:spChg chg="mod">
          <ac:chgData name="Rita Isabel Spínola E Silva" userId="S::zbc283@ku.dk::ba5000cd-55e1-4b11-ab9b-9a1c49cf6f11" providerId="AD" clId="Web-{3A30EF43-3A7C-22F6-05EC-5AF15682E054}" dt="2023-10-10T09:04:42.401" v="61" actId="14100"/>
          <ac:spMkLst>
            <pc:docMk/>
            <pc:sldMk cId="494501525" sldId="6013"/>
            <ac:spMk id="12" creationId="{3AE8FA25-2705-7CB4-DF65-29010198D09B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05:13.652" v="65" actId="14100"/>
          <ac:spMkLst>
            <pc:docMk/>
            <pc:sldMk cId="494501525" sldId="6013"/>
            <ac:spMk id="14" creationId="{CB175E74-2489-5BFE-D8EE-946593B61EF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07:03.328" v="69" actId="1076"/>
          <ac:spMkLst>
            <pc:docMk/>
            <pc:sldMk cId="494501525" sldId="6013"/>
            <ac:spMk id="21" creationId="{07DB976D-651F-1463-C046-F0572F8A9637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08:49.739" v="76" actId="20577"/>
        <pc:sldMkLst>
          <pc:docMk/>
          <pc:sldMk cId="2723738125" sldId="6014"/>
        </pc:sldMkLst>
        <pc:spChg chg="mod">
          <ac:chgData name="Rita Isabel Spínola E Silva" userId="S::zbc283@ku.dk::ba5000cd-55e1-4b11-ab9b-9a1c49cf6f11" providerId="AD" clId="Web-{3A30EF43-3A7C-22F6-05EC-5AF15682E054}" dt="2023-10-10T09:08:49.739" v="76" actId="20577"/>
          <ac:spMkLst>
            <pc:docMk/>
            <pc:sldMk cId="2723738125" sldId="6014"/>
            <ac:spMk id="2" creationId="{F5FC4DD1-F21C-4C38-9C4F-5F86D04CF90F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03:00.288" v="58" actId="20577"/>
        <pc:sldMkLst>
          <pc:docMk/>
          <pc:sldMk cId="1218122039" sldId="6015"/>
        </pc:sldMkLst>
        <pc:spChg chg="mod">
          <ac:chgData name="Rita Isabel Spínola E Silva" userId="S::zbc283@ku.dk::ba5000cd-55e1-4b11-ab9b-9a1c49cf6f11" providerId="AD" clId="Web-{3A30EF43-3A7C-22F6-05EC-5AF15682E054}" dt="2023-10-10T09:03:00.288" v="58" actId="20577"/>
          <ac:spMkLst>
            <pc:docMk/>
            <pc:sldMk cId="1218122039" sldId="6015"/>
            <ac:spMk id="7" creationId="{00000000-0000-0000-0000-000000000000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14:01.719" v="110" actId="20577"/>
        <pc:sldMkLst>
          <pc:docMk/>
          <pc:sldMk cId="851047613" sldId="6016"/>
        </pc:sldMkLst>
        <pc:spChg chg="mod">
          <ac:chgData name="Rita Isabel Spínola E Silva" userId="S::zbc283@ku.dk::ba5000cd-55e1-4b11-ab9b-9a1c49cf6f11" providerId="AD" clId="Web-{3A30EF43-3A7C-22F6-05EC-5AF15682E054}" dt="2023-10-10T09:12:39.513" v="102" actId="14100"/>
          <ac:spMkLst>
            <pc:docMk/>
            <pc:sldMk cId="851047613" sldId="6016"/>
            <ac:spMk id="5" creationId="{23A87C4A-C1FA-A971-B05E-08AFE3E8A1E2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12:59.701" v="104" actId="1076"/>
          <ac:spMkLst>
            <pc:docMk/>
            <pc:sldMk cId="851047613" sldId="6016"/>
            <ac:spMk id="12" creationId="{923BCE40-9D21-FDAD-D212-259451A42E12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14:01.719" v="110" actId="20577"/>
          <ac:spMkLst>
            <pc:docMk/>
            <pc:sldMk cId="851047613" sldId="6016"/>
            <ac:spMk id="18" creationId="{65C5A75C-A4C2-B2B5-C872-3AB47AB52C6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22915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49421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5161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On source of information is one we are interested in (the main effect) while the other could stem from a bias, a contaminant, or, it is simply an effect not relevant for our research question.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60068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9059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7838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Bioinformatics deals with many different file formats. You will likely never see those.</a:t>
            </a:r>
          </a:p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In general, omics techniques </a:t>
            </a:r>
            <a:r>
              <a:rPr lang="en-US" sz="1200" b="1" dirty="0">
                <a:solidFill>
                  <a:srgbClr val="404040"/>
                </a:solidFill>
                <a:latin typeface="Now"/>
              </a:rPr>
              <a:t>do not allow us to directly measure</a:t>
            </a:r>
            <a:r>
              <a:rPr lang="en-US" sz="1200" dirty="0">
                <a:solidFill>
                  <a:srgbClr val="404040"/>
                </a:solidFill>
                <a:latin typeface="Now"/>
              </a:rPr>
              <a:t> the object of our interest. Therefore, pre-processing is needed to get to these data points. </a:t>
            </a:r>
          </a:p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We try to measure different things such as numbers of transcripts/proteins, presence/absence SNPs, </a:t>
            </a:r>
            <a:r>
              <a:rPr lang="en-US" sz="1200" dirty="0" err="1">
                <a:solidFill>
                  <a:srgbClr val="404040"/>
                </a:solidFill>
                <a:latin typeface="Now"/>
              </a:rPr>
              <a:t>ect</a:t>
            </a:r>
            <a:r>
              <a:rPr lang="en-US" sz="1200" dirty="0">
                <a:solidFill>
                  <a:srgbClr val="404040"/>
                </a:solidFill>
                <a:latin typeface="Now"/>
              </a:rPr>
              <a:t>, and depending on that the results that the data science analysis is done on come in many different file formats.  </a:t>
            </a:r>
          </a:p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What they are depends on the specific omics technique (i.e. numbers of transcripts/proteins, presence/absence SNPs), and depending on that the results that the data science analysis is done on come in many different file formats.  </a:t>
            </a:r>
          </a:p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Different omics techniques measure different things such as the numbers of transcripts per gene, number of protein copies present, presence/absence SNPs, </a:t>
            </a:r>
            <a:r>
              <a:rPr lang="en-US" sz="1200" dirty="0" err="1">
                <a:solidFill>
                  <a:srgbClr val="404040"/>
                </a:solidFill>
                <a:latin typeface="Now"/>
              </a:rPr>
              <a:t>ect</a:t>
            </a:r>
            <a:r>
              <a:rPr lang="en-US" sz="1200" dirty="0">
                <a:solidFill>
                  <a:srgbClr val="404040"/>
                </a:solidFill>
                <a:latin typeface="Now"/>
              </a:rPr>
              <a:t>. </a:t>
            </a:r>
          </a:p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These results come in many different, specialized file formats that bioinformaticians deal with: </a:t>
            </a:r>
            <a:r>
              <a:rPr lang="en-US" sz="1200" dirty="0" err="1">
                <a:solidFill>
                  <a:srgbClr val="404040"/>
                </a:solidFill>
                <a:latin typeface="Now"/>
              </a:rPr>
              <a:t>Fasta</a:t>
            </a:r>
            <a:r>
              <a:rPr lang="en-US" sz="1200" dirty="0">
                <a:solidFill>
                  <a:srgbClr val="404040"/>
                </a:solidFill>
                <a:latin typeface="Now"/>
              </a:rPr>
              <a:t>, </a:t>
            </a:r>
            <a:r>
              <a:rPr lang="en-US" sz="1200" dirty="0" err="1">
                <a:solidFill>
                  <a:srgbClr val="404040"/>
                </a:solidFill>
                <a:latin typeface="Now"/>
              </a:rPr>
              <a:t>fastq</a:t>
            </a:r>
            <a:r>
              <a:rPr lang="en-US" sz="1200" dirty="0">
                <a:solidFill>
                  <a:srgbClr val="404040"/>
                </a:solidFill>
                <a:latin typeface="Now"/>
              </a:rPr>
              <a:t>, SAM, …</a:t>
            </a:r>
          </a:p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2223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010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 we understood  that a lot has changed and now we work with tons of data and we need analysis, </a:t>
            </a:r>
            <a:r>
              <a:rPr lang="en-US" dirty="0" err="1"/>
              <a:t>langauge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21053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65222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7440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0238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4889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8614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404040"/>
                </a:solidFill>
                <a:latin typeface="Montserrat" pitchFamily="2" charset="77"/>
              </a:rPr>
              <a:t>Patterns are high dimensional, hierarchical, several variables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8559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What kind of data types do you and your collaborators work with? </a:t>
            </a:r>
          </a:p>
          <a:p>
            <a:r>
              <a:rPr lang="en-US" dirty="0"/>
              <a:t>What would you like to work with?</a:t>
            </a:r>
          </a:p>
          <a:p>
            <a:endParaRPr lang="en-US" dirty="0"/>
          </a:p>
          <a:p>
            <a:r>
              <a:rPr lang="en-US" dirty="0"/>
              <a:t>Which of the roles we have introduced do you see yourself in? </a:t>
            </a:r>
          </a:p>
          <a:p>
            <a:r>
              <a:rPr lang="en-US" dirty="0"/>
              <a:t>Do you have people in your group or among your collaborators to fill the other roles? If not, what are alternatives?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62197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64072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7097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0072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7522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Montserrat" pitchFamily="2" charset="77"/>
              </a:rPr>
              <a:t>If this is data you have yourself collected many of these are design choices. </a:t>
            </a:r>
          </a:p>
          <a:p>
            <a:endParaRPr lang="en-US" dirty="0"/>
          </a:p>
          <a:p>
            <a:r>
              <a:rPr lang="en-US" dirty="0"/>
              <a:t>Need to check both your own data and data you find somewhere else (</a:t>
            </a:r>
            <a:r>
              <a:rPr lang="en-US" dirty="0" err="1"/>
              <a:t>repositories,ect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It’s important to find good data</a:t>
            </a:r>
          </a:p>
          <a:p>
            <a:endParaRPr lang="en-US" dirty="0"/>
          </a:p>
          <a:p>
            <a:r>
              <a:rPr lang="en-US" dirty="0"/>
              <a:t>Examples of ‘bad’ stuff: </a:t>
            </a:r>
          </a:p>
          <a:p>
            <a:r>
              <a:rPr lang="en-US" dirty="0"/>
              <a:t>Linear regression on 3 data points</a:t>
            </a:r>
          </a:p>
          <a:p>
            <a:r>
              <a:rPr lang="en-US" dirty="0"/>
              <a:t>T-test on 5 data points</a:t>
            </a:r>
          </a:p>
          <a:p>
            <a:endParaRPr lang="en-US" dirty="0"/>
          </a:p>
          <a:p>
            <a:endParaRPr lang="en-GB" dirty="0"/>
          </a:p>
          <a:p>
            <a:r>
              <a:rPr lang="en-GB" dirty="0"/>
              <a:t>Establish whether:</a:t>
            </a:r>
          </a:p>
          <a:p>
            <a:pPr marL="171450" indent="-171450">
              <a:buFontTx/>
              <a:buChar char="-"/>
            </a:pPr>
            <a:r>
              <a:rPr lang="en-GB" dirty="0"/>
              <a:t>Data looks as expected</a:t>
            </a:r>
          </a:p>
          <a:p>
            <a:pPr marL="171450" indent="-171450">
              <a:buFontTx/>
              <a:buChar char="-"/>
            </a:pPr>
            <a:r>
              <a:rPr lang="en-AU" noProof="0" dirty="0"/>
              <a:t>identify</a:t>
            </a:r>
            <a:r>
              <a:rPr lang="da-DK" dirty="0"/>
              <a:t> </a:t>
            </a:r>
            <a:r>
              <a:rPr lang="en-US" noProof="0" dirty="0"/>
              <a:t>obvious</a:t>
            </a:r>
            <a:r>
              <a:rPr lang="da-DK" dirty="0"/>
              <a:t> </a:t>
            </a:r>
            <a:r>
              <a:rPr lang="en-US" noProof="0" dirty="0"/>
              <a:t>errors</a:t>
            </a:r>
            <a:r>
              <a:rPr lang="da-DK" dirty="0"/>
              <a:t>: </a:t>
            </a:r>
            <a:r>
              <a:rPr lang="en-US" noProof="0" dirty="0"/>
              <a:t>outliers</a:t>
            </a:r>
            <a:r>
              <a:rPr lang="da-DK" dirty="0"/>
              <a:t>, label </a:t>
            </a:r>
            <a:r>
              <a:rPr lang="en-US" noProof="0" dirty="0"/>
              <a:t>swaps</a:t>
            </a:r>
            <a:r>
              <a:rPr lang="da-DK" dirty="0"/>
              <a:t> </a:t>
            </a:r>
            <a:r>
              <a:rPr lang="en-GB" dirty="0"/>
              <a:t> </a:t>
            </a:r>
          </a:p>
          <a:p>
            <a:pPr marL="171450" indent="-171450">
              <a:buFontTx/>
              <a:buChar char="-"/>
            </a:pPr>
            <a:r>
              <a:rPr lang="en-GB" dirty="0"/>
              <a:t>Something needs to be corrected</a:t>
            </a:r>
          </a:p>
          <a:p>
            <a:pPr marL="171450" indent="-171450">
              <a:buFontTx/>
              <a:buChar char="-"/>
            </a:pPr>
            <a:r>
              <a:rPr lang="en-GB" dirty="0"/>
              <a:t>Preparation method</a:t>
            </a:r>
          </a:p>
          <a:p>
            <a:pPr marL="171450" indent="-171450">
              <a:buFontTx/>
              <a:buChar char="-"/>
            </a:pPr>
            <a:r>
              <a:rPr lang="en-GB" dirty="0"/>
              <a:t>(normalization is needed?)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Are there patterns between variables?</a:t>
            </a:r>
          </a:p>
          <a:p>
            <a:pPr marL="171450" indent="-171450">
              <a:buFontTx/>
              <a:buChar char="-"/>
            </a:pPr>
            <a:r>
              <a:rPr lang="en-GB" dirty="0"/>
              <a:t>What is the relationship between variables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How do we need to prepare the data for analysis?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What kind of analysis can we do?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 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endParaRPr lang="en-GB" dirty="0"/>
          </a:p>
          <a:p>
            <a:r>
              <a:rPr lang="en-GB" dirty="0"/>
              <a:t>https://www.ibm.com/topics/exploratory-data-analysis</a:t>
            </a:r>
          </a:p>
          <a:p>
            <a:r>
              <a:rPr lang="en-US" dirty="0"/>
              <a:t>Originally developed by American mathematician John Tukey in the 1970s, EDA techniques continue to be a widely used method in the data discovery process today.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0714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There are many specialized lab protocols for things you can measure with next generation sequencing. Here we name the </a:t>
            </a:r>
            <a:r>
              <a:rPr lang="en-US" sz="1200" dirty="0">
                <a:solidFill>
                  <a:srgbClr val="404040"/>
                </a:solidFill>
                <a:latin typeface="Now Bold"/>
              </a:rPr>
              <a:t>most standard types.</a:t>
            </a:r>
            <a:r>
              <a:rPr lang="en-US" sz="1200" dirty="0">
                <a:solidFill>
                  <a:srgbClr val="404040"/>
                </a:solidFill>
                <a:latin typeface="Now"/>
              </a:rPr>
              <a:t> of omics data which you may encounter or already have colleagues/ group members working with.</a:t>
            </a:r>
          </a:p>
          <a:p>
            <a:endParaRPr lang="en-US" dirty="0"/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u="sng" dirty="0">
                <a:solidFill>
                  <a:srgbClr val="404040"/>
                </a:solidFill>
                <a:latin typeface="Now Bold"/>
              </a:rPr>
              <a:t>Proteomics</a:t>
            </a:r>
            <a:r>
              <a:rPr lang="en-US" sz="3200" u="sng" dirty="0">
                <a:solidFill>
                  <a:srgbClr val="404040"/>
                </a:solidFill>
                <a:latin typeface="Now"/>
              </a:rPr>
              <a:t>: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Attempts to measure all proteins expressed 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Notoriously high variability and high amount of missing values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Directly addresses the proteome, usually with tandem mass spec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Often correlates poorly with </a:t>
            </a:r>
            <a:r>
              <a:rPr lang="en-US" sz="3200" dirty="0" err="1">
                <a:solidFill>
                  <a:srgbClr val="404040"/>
                </a:solidFill>
                <a:latin typeface="Now"/>
              </a:rPr>
              <a:t>RNAseq</a:t>
            </a:r>
            <a:endParaRPr lang="en-US" sz="3200" dirty="0">
              <a:solidFill>
                <a:srgbClr val="404040"/>
              </a:solidFill>
              <a:latin typeface="Now"/>
            </a:endParaRPr>
          </a:p>
          <a:p>
            <a:endParaRPr lang="en-US" dirty="0"/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u="sng" dirty="0" err="1">
                <a:solidFill>
                  <a:srgbClr val="404040"/>
                </a:solidFill>
                <a:latin typeface="Now Bold"/>
              </a:rPr>
              <a:t>RNAseq</a:t>
            </a:r>
            <a:r>
              <a:rPr lang="en-US" sz="3200" u="sng" dirty="0">
                <a:solidFill>
                  <a:srgbClr val="404040"/>
                </a:solidFill>
                <a:latin typeface="Now Bold"/>
              </a:rPr>
              <a:t>/transcriptomics</a:t>
            </a:r>
            <a:r>
              <a:rPr lang="en-US" sz="3200" dirty="0">
                <a:solidFill>
                  <a:srgbClr val="404040"/>
                </a:solidFill>
                <a:latin typeface="Now Bold"/>
              </a:rPr>
              <a:t>: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Attempts to capture all mRNA expressed as a proxy of protein expression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Very established technique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Indirect measure, often correlates poorly with proteomics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Specialized subtypes: Single cell, spatial</a:t>
            </a:r>
          </a:p>
          <a:p>
            <a:endParaRPr lang="en-US" dirty="0"/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u="sng" dirty="0">
                <a:solidFill>
                  <a:srgbClr val="404040"/>
                </a:solidFill>
                <a:latin typeface="Now Bold"/>
              </a:rPr>
              <a:t>Whole genome/exome sequencing or SNP array to determine genetic variants</a:t>
            </a:r>
            <a:r>
              <a:rPr lang="en-US" sz="3200" dirty="0">
                <a:solidFill>
                  <a:srgbClr val="404040"/>
                </a:solidFill>
                <a:latin typeface="Now Bold"/>
              </a:rPr>
              <a:t>: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Well established technique, many databases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Often in the context of personalized medicine and GWAS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You typically want to combine this information with phenotype or other metadata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8916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404040"/>
                </a:solidFill>
                <a:latin typeface="Now Bold"/>
              </a:rPr>
              <a:t>Omics </a:t>
            </a:r>
            <a:r>
              <a:rPr lang="en-US" sz="3200" dirty="0">
                <a:solidFill>
                  <a:srgbClr val="404040"/>
                </a:solidFill>
                <a:latin typeface="Now"/>
              </a:rPr>
              <a:t>data are a specialized data type that has different assessment criteria than classical measurement data. 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which is usually done by applying specialized lab protocols followed by next generation sequencing.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This type of data is becoming very important in health data science research so we wanted to give it its own section. 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In general omics data is: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extremely high-dimensional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expensive to generate (some more than others)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in need of pre-processing 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can be prone to high variability that you can not always control 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therefore we use replicates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99413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7362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404040"/>
                </a:solidFill>
                <a:latin typeface="Now Bold"/>
              </a:rPr>
              <a:t>Omics </a:t>
            </a:r>
            <a:r>
              <a:rPr lang="en-US" sz="3200" dirty="0">
                <a:solidFill>
                  <a:srgbClr val="404040"/>
                </a:solidFill>
                <a:latin typeface="Now"/>
              </a:rPr>
              <a:t>data are a specialized data type that has different assessment criteria than classical measurement data. 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which is usually done by applying specialized lab protocols followed by next generation sequencing.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This type of data is becoming very important in health data science research so we wanted to give it its own section. 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In general omics data is: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extremely high-dimensional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expensive to generate (some more than others)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in need of pre-processing 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can be prone to high variability that you can not always control 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therefore we use replicates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869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microsoft.com/office/2007/relationships/hdphoto" Target="../media/hdphoto1.wdp"/><Relationship Id="rId4" Type="http://schemas.openxmlformats.org/officeDocument/2006/relationships/image" Target="../media/image36.sv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microsoft.com/office/2007/relationships/hdphoto" Target="../media/hdphoto1.wdp"/><Relationship Id="rId5" Type="http://schemas.openxmlformats.org/officeDocument/2006/relationships/image" Target="../media/image46.png"/><Relationship Id="rId10" Type="http://schemas.openxmlformats.org/officeDocument/2006/relationships/image" Target="../media/image3.png"/><Relationship Id="rId4" Type="http://schemas.openxmlformats.org/officeDocument/2006/relationships/image" Target="../media/image45.svg"/><Relationship Id="rId9" Type="http://schemas.openxmlformats.org/officeDocument/2006/relationships/image" Target="../media/image4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microsoft.com/office/2007/relationships/hdphoto" Target="../media/hdphoto1.wdp"/><Relationship Id="rId4" Type="http://schemas.openxmlformats.org/officeDocument/2006/relationships/image" Target="../media/image49.svg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eg"/><Relationship Id="rId7" Type="http://schemas.openxmlformats.org/officeDocument/2006/relationships/image" Target="../media/image54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microsoft.com/office/2007/relationships/hdphoto" Target="../media/hdphoto1.wdp"/><Relationship Id="rId5" Type="http://schemas.openxmlformats.org/officeDocument/2006/relationships/image" Target="../media/image52.svg"/><Relationship Id="rId10" Type="http://schemas.openxmlformats.org/officeDocument/2006/relationships/image" Target="../media/image3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9.jp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Relationship Id="rId9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65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microsoft.com/office/2007/relationships/hdphoto" Target="../media/hdphoto1.wdp"/><Relationship Id="rId4" Type="http://schemas.openxmlformats.org/officeDocument/2006/relationships/image" Target="../media/image47.svg"/><Relationship Id="rId9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11/relationships/webextension" Target="../webextensions/webextension1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11" Type="http://schemas.openxmlformats.org/officeDocument/2006/relationships/image" Target="../media/image70.jpg"/><Relationship Id="rId5" Type="http://schemas.openxmlformats.org/officeDocument/2006/relationships/image" Target="../media/image68.png"/><Relationship Id="rId10" Type="http://schemas.openxmlformats.org/officeDocument/2006/relationships/image" Target="../media/image7.svg"/><Relationship Id="rId4" Type="http://schemas.openxmlformats.org/officeDocument/2006/relationships/image" Target="../media/image67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microsoft.com/office/2007/relationships/hdphoto" Target="../media/hdphoto1.wdp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3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gif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8176271" y="-1534200"/>
            <a:ext cx="16622676" cy="11821200"/>
            <a:chOff x="-3176760" y="-9525"/>
            <a:chExt cx="3989560" cy="3104461"/>
          </a:xfrm>
        </p:grpSpPr>
        <p:sp>
          <p:nvSpPr>
            <p:cNvPr id="6" name="Freeform 6"/>
            <p:cNvSpPr/>
            <p:nvPr/>
          </p:nvSpPr>
          <p:spPr>
            <a:xfrm>
              <a:off x="-3176760" y="385603"/>
              <a:ext cx="2429178" cy="2709333"/>
            </a:xfrm>
            <a:custGeom>
              <a:avLst/>
              <a:gdLst/>
              <a:ahLst/>
              <a:cxnLst/>
              <a:rect l="l" t="t" r="r" b="b"/>
              <a:pathLst>
                <a:path w="2267778" h="2709333">
                  <a:moveTo>
                    <a:pt x="0" y="0"/>
                  </a:moveTo>
                  <a:lnTo>
                    <a:pt x="2267778" y="0"/>
                  </a:lnTo>
                  <a:lnTo>
                    <a:pt x="22677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8F9B"/>
            </a:solidFill>
          </p:spPr>
          <p:txBody>
            <a:bodyPr/>
            <a:lstStyle/>
            <a:p>
              <a:endParaRPr lang="en-DK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3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09679" y="4316560"/>
            <a:ext cx="7689772" cy="2188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7"/>
              </a:lnSpc>
            </a:pPr>
            <a:r>
              <a:rPr lang="en-US" sz="6600" b="1" dirty="0">
                <a:solidFill>
                  <a:srgbClr val="404040"/>
                </a:solidFill>
                <a:latin typeface="Montserrat" pitchFamily="2" charset="77"/>
              </a:rPr>
              <a:t>THE DATA'S </a:t>
            </a:r>
          </a:p>
          <a:p>
            <a:pPr algn="ctr">
              <a:lnSpc>
                <a:spcPts val="8697"/>
              </a:lnSpc>
              <a:spcBef>
                <a:spcPct val="0"/>
              </a:spcBef>
            </a:pPr>
            <a:r>
              <a:rPr lang="en-US" sz="6600" b="1" dirty="0">
                <a:solidFill>
                  <a:srgbClr val="404040"/>
                </a:solidFill>
                <a:latin typeface="Montserrat" pitchFamily="2" charset="77"/>
              </a:rPr>
              <a:t>JOURNEY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8B9B63E-CEFD-8116-8CFB-B8B0B864CD4B}"/>
              </a:ext>
            </a:extLst>
          </p:cNvPr>
          <p:cNvGrpSpPr/>
          <p:nvPr/>
        </p:nvGrpSpPr>
        <p:grpSpPr>
          <a:xfrm>
            <a:off x="8839204" y="647700"/>
            <a:ext cx="9448796" cy="9639299"/>
            <a:chOff x="636024" y="-1628684"/>
            <a:chExt cx="18303702" cy="18676706"/>
          </a:xfrm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EFEF6833-B11E-0D73-0D7E-B02523D2DF1E}"/>
                </a:ext>
              </a:extLst>
            </p:cNvPr>
            <p:cNvSpPr/>
            <p:nvPr/>
          </p:nvSpPr>
          <p:spPr>
            <a:xfrm>
              <a:off x="636024" y="-1628684"/>
              <a:ext cx="18303702" cy="18676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8" y="0"/>
                  </a:moveTo>
                  <a:cubicBezTo>
                    <a:pt x="19709" y="0"/>
                    <a:pt x="18982" y="32"/>
                    <a:pt x="18263" y="142"/>
                  </a:cubicBezTo>
                  <a:cubicBezTo>
                    <a:pt x="17934" y="189"/>
                    <a:pt x="17550" y="189"/>
                    <a:pt x="17242" y="489"/>
                  </a:cubicBezTo>
                  <a:cubicBezTo>
                    <a:pt x="16892" y="820"/>
                    <a:pt x="17180" y="1325"/>
                    <a:pt x="17399" y="1499"/>
                  </a:cubicBezTo>
                  <a:cubicBezTo>
                    <a:pt x="17762" y="1814"/>
                    <a:pt x="18160" y="1925"/>
                    <a:pt x="18537" y="2114"/>
                  </a:cubicBezTo>
                  <a:cubicBezTo>
                    <a:pt x="18715" y="2193"/>
                    <a:pt x="19414" y="2382"/>
                    <a:pt x="19448" y="2966"/>
                  </a:cubicBezTo>
                  <a:cubicBezTo>
                    <a:pt x="19448" y="2982"/>
                    <a:pt x="19448" y="2982"/>
                    <a:pt x="19448" y="2982"/>
                  </a:cubicBezTo>
                  <a:cubicBezTo>
                    <a:pt x="19448" y="2998"/>
                    <a:pt x="19448" y="2998"/>
                    <a:pt x="19448" y="2998"/>
                  </a:cubicBezTo>
                  <a:cubicBezTo>
                    <a:pt x="19414" y="3329"/>
                    <a:pt x="19044" y="3392"/>
                    <a:pt x="18934" y="3440"/>
                  </a:cubicBezTo>
                  <a:cubicBezTo>
                    <a:pt x="18701" y="3518"/>
                    <a:pt x="18461" y="3550"/>
                    <a:pt x="18228" y="3582"/>
                  </a:cubicBezTo>
                  <a:cubicBezTo>
                    <a:pt x="17694" y="3629"/>
                    <a:pt x="17159" y="3645"/>
                    <a:pt x="16632" y="3660"/>
                  </a:cubicBezTo>
                  <a:cubicBezTo>
                    <a:pt x="16111" y="3692"/>
                    <a:pt x="15590" y="3708"/>
                    <a:pt x="15076" y="3834"/>
                  </a:cubicBezTo>
                  <a:cubicBezTo>
                    <a:pt x="14795" y="3897"/>
                    <a:pt x="14000" y="3960"/>
                    <a:pt x="13987" y="4923"/>
                  </a:cubicBezTo>
                  <a:cubicBezTo>
                    <a:pt x="13987" y="4923"/>
                    <a:pt x="13987" y="4986"/>
                    <a:pt x="13987" y="4986"/>
                  </a:cubicBezTo>
                  <a:cubicBezTo>
                    <a:pt x="13993" y="5822"/>
                    <a:pt x="14555" y="6090"/>
                    <a:pt x="14823" y="6217"/>
                  </a:cubicBezTo>
                  <a:cubicBezTo>
                    <a:pt x="15206" y="6406"/>
                    <a:pt x="15604" y="6501"/>
                    <a:pt x="15994" y="6611"/>
                  </a:cubicBezTo>
                  <a:cubicBezTo>
                    <a:pt x="16392" y="6706"/>
                    <a:pt x="16782" y="6785"/>
                    <a:pt x="17180" y="6927"/>
                  </a:cubicBezTo>
                  <a:cubicBezTo>
                    <a:pt x="17386" y="7005"/>
                    <a:pt x="18132" y="7132"/>
                    <a:pt x="18194" y="7747"/>
                  </a:cubicBezTo>
                  <a:cubicBezTo>
                    <a:pt x="18194" y="7763"/>
                    <a:pt x="18194" y="7763"/>
                    <a:pt x="18194" y="7763"/>
                  </a:cubicBezTo>
                  <a:cubicBezTo>
                    <a:pt x="18194" y="7763"/>
                    <a:pt x="18194" y="7763"/>
                    <a:pt x="18194" y="7794"/>
                  </a:cubicBezTo>
                  <a:cubicBezTo>
                    <a:pt x="18201" y="8410"/>
                    <a:pt x="17358" y="8599"/>
                    <a:pt x="17173" y="8662"/>
                  </a:cubicBezTo>
                  <a:cubicBezTo>
                    <a:pt x="16741" y="8804"/>
                    <a:pt x="16296" y="8867"/>
                    <a:pt x="15857" y="8915"/>
                  </a:cubicBezTo>
                  <a:cubicBezTo>
                    <a:pt x="14987" y="9009"/>
                    <a:pt x="14117" y="9025"/>
                    <a:pt x="13246" y="9057"/>
                  </a:cubicBezTo>
                  <a:cubicBezTo>
                    <a:pt x="12397" y="9088"/>
                    <a:pt x="11540" y="9104"/>
                    <a:pt x="10697" y="9230"/>
                  </a:cubicBezTo>
                  <a:cubicBezTo>
                    <a:pt x="10279" y="9309"/>
                    <a:pt x="9854" y="9372"/>
                    <a:pt x="9450" y="9593"/>
                  </a:cubicBezTo>
                  <a:cubicBezTo>
                    <a:pt x="9169" y="9751"/>
                    <a:pt x="8751" y="10019"/>
                    <a:pt x="8730" y="10824"/>
                  </a:cubicBezTo>
                  <a:cubicBezTo>
                    <a:pt x="8662" y="12323"/>
                    <a:pt x="9820" y="12717"/>
                    <a:pt x="10259" y="12891"/>
                  </a:cubicBezTo>
                  <a:cubicBezTo>
                    <a:pt x="10951" y="13175"/>
                    <a:pt x="11650" y="13332"/>
                    <a:pt x="12342" y="13490"/>
                  </a:cubicBezTo>
                  <a:cubicBezTo>
                    <a:pt x="13068" y="13664"/>
                    <a:pt x="13795" y="13806"/>
                    <a:pt x="14514" y="14027"/>
                  </a:cubicBezTo>
                  <a:cubicBezTo>
                    <a:pt x="14864" y="14137"/>
                    <a:pt x="15220" y="14263"/>
                    <a:pt x="15563" y="14453"/>
                  </a:cubicBezTo>
                  <a:cubicBezTo>
                    <a:pt x="15775" y="14563"/>
                    <a:pt x="16323" y="14768"/>
                    <a:pt x="16419" y="15336"/>
                  </a:cubicBezTo>
                  <a:cubicBezTo>
                    <a:pt x="16419" y="15352"/>
                    <a:pt x="16419" y="15352"/>
                    <a:pt x="16426" y="15368"/>
                  </a:cubicBezTo>
                  <a:cubicBezTo>
                    <a:pt x="16426" y="15399"/>
                    <a:pt x="16426" y="15336"/>
                    <a:pt x="16426" y="15383"/>
                  </a:cubicBezTo>
                  <a:cubicBezTo>
                    <a:pt x="16426" y="15383"/>
                    <a:pt x="16426" y="15399"/>
                    <a:pt x="16426" y="15415"/>
                  </a:cubicBezTo>
                  <a:cubicBezTo>
                    <a:pt x="16426" y="15415"/>
                    <a:pt x="16426" y="15415"/>
                    <a:pt x="16426" y="15415"/>
                  </a:cubicBezTo>
                  <a:cubicBezTo>
                    <a:pt x="16412" y="15667"/>
                    <a:pt x="16200" y="15888"/>
                    <a:pt x="16125" y="15999"/>
                  </a:cubicBezTo>
                  <a:cubicBezTo>
                    <a:pt x="15953" y="16204"/>
                    <a:pt x="15768" y="16378"/>
                    <a:pt x="15583" y="16520"/>
                  </a:cubicBezTo>
                  <a:cubicBezTo>
                    <a:pt x="15206" y="16835"/>
                    <a:pt x="14816" y="17072"/>
                    <a:pt x="14418" y="17293"/>
                  </a:cubicBezTo>
                  <a:cubicBezTo>
                    <a:pt x="13623" y="17719"/>
                    <a:pt x="12808" y="18050"/>
                    <a:pt x="11999" y="18350"/>
                  </a:cubicBezTo>
                  <a:cubicBezTo>
                    <a:pt x="10361" y="18949"/>
                    <a:pt x="8717" y="19391"/>
                    <a:pt x="7065" y="19770"/>
                  </a:cubicBezTo>
                  <a:cubicBezTo>
                    <a:pt x="5427" y="20148"/>
                    <a:pt x="3783" y="20369"/>
                    <a:pt x="2145" y="20843"/>
                  </a:cubicBezTo>
                  <a:cubicBezTo>
                    <a:pt x="1425" y="21048"/>
                    <a:pt x="713" y="21300"/>
                    <a:pt x="0" y="21600"/>
                  </a:cubicBezTo>
                  <a:cubicBezTo>
                    <a:pt x="5222" y="21600"/>
                    <a:pt x="5222" y="21600"/>
                    <a:pt x="5222" y="21600"/>
                  </a:cubicBezTo>
                  <a:cubicBezTo>
                    <a:pt x="5859" y="21458"/>
                    <a:pt x="6496" y="21316"/>
                    <a:pt x="7134" y="21158"/>
                  </a:cubicBezTo>
                  <a:cubicBezTo>
                    <a:pt x="8799" y="20732"/>
                    <a:pt x="10464" y="20243"/>
                    <a:pt x="12116" y="19580"/>
                  </a:cubicBezTo>
                  <a:cubicBezTo>
                    <a:pt x="13061" y="19218"/>
                    <a:pt x="14007" y="18807"/>
                    <a:pt x="14932" y="18224"/>
                  </a:cubicBezTo>
                  <a:cubicBezTo>
                    <a:pt x="15343" y="17955"/>
                    <a:pt x="15755" y="17671"/>
                    <a:pt x="16138" y="17261"/>
                  </a:cubicBezTo>
                  <a:cubicBezTo>
                    <a:pt x="16467" y="16914"/>
                    <a:pt x="16913" y="16346"/>
                    <a:pt x="16920" y="15383"/>
                  </a:cubicBezTo>
                  <a:cubicBezTo>
                    <a:pt x="16913" y="15305"/>
                    <a:pt x="16913" y="15336"/>
                    <a:pt x="16913" y="15305"/>
                  </a:cubicBezTo>
                  <a:cubicBezTo>
                    <a:pt x="16913" y="15210"/>
                    <a:pt x="16899" y="15115"/>
                    <a:pt x="16892" y="15021"/>
                  </a:cubicBezTo>
                  <a:cubicBezTo>
                    <a:pt x="16680" y="13648"/>
                    <a:pt x="15755" y="13395"/>
                    <a:pt x="15227" y="13190"/>
                  </a:cubicBezTo>
                  <a:cubicBezTo>
                    <a:pt x="14507" y="12906"/>
                    <a:pt x="13788" y="12764"/>
                    <a:pt x="13061" y="12622"/>
                  </a:cubicBezTo>
                  <a:cubicBezTo>
                    <a:pt x="12335" y="12480"/>
                    <a:pt x="11602" y="12354"/>
                    <a:pt x="10875" y="12133"/>
                  </a:cubicBezTo>
                  <a:cubicBezTo>
                    <a:pt x="10540" y="12039"/>
                    <a:pt x="10197" y="11928"/>
                    <a:pt x="9861" y="11739"/>
                  </a:cubicBezTo>
                  <a:cubicBezTo>
                    <a:pt x="9704" y="11644"/>
                    <a:pt x="9128" y="11392"/>
                    <a:pt x="9121" y="10871"/>
                  </a:cubicBezTo>
                  <a:cubicBezTo>
                    <a:pt x="9272" y="10366"/>
                    <a:pt x="9847" y="10303"/>
                    <a:pt x="10080" y="10240"/>
                  </a:cubicBezTo>
                  <a:cubicBezTo>
                    <a:pt x="10498" y="10114"/>
                    <a:pt x="10916" y="10035"/>
                    <a:pt x="11341" y="9987"/>
                  </a:cubicBezTo>
                  <a:cubicBezTo>
                    <a:pt x="12205" y="9877"/>
                    <a:pt x="13068" y="9830"/>
                    <a:pt x="13932" y="9782"/>
                  </a:cubicBezTo>
                  <a:cubicBezTo>
                    <a:pt x="14775" y="9719"/>
                    <a:pt x="15618" y="9656"/>
                    <a:pt x="16454" y="9498"/>
                  </a:cubicBezTo>
                  <a:cubicBezTo>
                    <a:pt x="16872" y="9404"/>
                    <a:pt x="17296" y="9309"/>
                    <a:pt x="17708" y="9072"/>
                  </a:cubicBezTo>
                  <a:cubicBezTo>
                    <a:pt x="17975" y="8915"/>
                    <a:pt x="18475" y="8615"/>
                    <a:pt x="18455" y="7763"/>
                  </a:cubicBezTo>
                  <a:cubicBezTo>
                    <a:pt x="18455" y="7715"/>
                    <a:pt x="18448" y="7668"/>
                    <a:pt x="18448" y="7605"/>
                  </a:cubicBezTo>
                  <a:cubicBezTo>
                    <a:pt x="18359" y="6816"/>
                    <a:pt x="17845" y="6627"/>
                    <a:pt x="17557" y="6501"/>
                  </a:cubicBezTo>
                  <a:cubicBezTo>
                    <a:pt x="17146" y="6327"/>
                    <a:pt x="16728" y="6248"/>
                    <a:pt x="16316" y="6153"/>
                  </a:cubicBezTo>
                  <a:cubicBezTo>
                    <a:pt x="16070" y="6106"/>
                    <a:pt x="14062" y="5854"/>
                    <a:pt x="14185" y="4907"/>
                  </a:cubicBezTo>
                  <a:cubicBezTo>
                    <a:pt x="14220" y="4544"/>
                    <a:pt x="14583" y="4434"/>
                    <a:pt x="14706" y="4386"/>
                  </a:cubicBezTo>
                  <a:cubicBezTo>
                    <a:pt x="14960" y="4276"/>
                    <a:pt x="15213" y="4213"/>
                    <a:pt x="15474" y="4165"/>
                  </a:cubicBezTo>
                  <a:cubicBezTo>
                    <a:pt x="15988" y="4086"/>
                    <a:pt x="16508" y="4055"/>
                    <a:pt x="17029" y="4023"/>
                  </a:cubicBezTo>
                  <a:cubicBezTo>
                    <a:pt x="17516" y="3992"/>
                    <a:pt x="18002" y="3976"/>
                    <a:pt x="18489" y="3881"/>
                  </a:cubicBezTo>
                  <a:cubicBezTo>
                    <a:pt x="18729" y="3834"/>
                    <a:pt x="19565" y="3834"/>
                    <a:pt x="19585" y="3014"/>
                  </a:cubicBezTo>
                  <a:cubicBezTo>
                    <a:pt x="19626" y="2098"/>
                    <a:pt x="18715" y="1893"/>
                    <a:pt x="18468" y="1783"/>
                  </a:cubicBezTo>
                  <a:cubicBezTo>
                    <a:pt x="18290" y="1704"/>
                    <a:pt x="17146" y="1436"/>
                    <a:pt x="17166" y="852"/>
                  </a:cubicBezTo>
                  <a:cubicBezTo>
                    <a:pt x="17201" y="458"/>
                    <a:pt x="17927" y="410"/>
                    <a:pt x="18071" y="379"/>
                  </a:cubicBezTo>
                  <a:cubicBezTo>
                    <a:pt x="18427" y="300"/>
                    <a:pt x="18790" y="252"/>
                    <a:pt x="19154" y="221"/>
                  </a:cubicBezTo>
                  <a:cubicBezTo>
                    <a:pt x="19928" y="142"/>
                    <a:pt x="20709" y="126"/>
                    <a:pt x="21490" y="110"/>
                  </a:cubicBezTo>
                  <a:cubicBezTo>
                    <a:pt x="21525" y="110"/>
                    <a:pt x="21566" y="110"/>
                    <a:pt x="21600" y="110"/>
                  </a:cubicBezTo>
                  <a:cubicBezTo>
                    <a:pt x="21600" y="16"/>
                    <a:pt x="21600" y="16"/>
                    <a:pt x="21600" y="16"/>
                  </a:cubicBezTo>
                  <a:cubicBezTo>
                    <a:pt x="21209" y="0"/>
                    <a:pt x="20819" y="0"/>
                    <a:pt x="20428" y="0"/>
                  </a:cubicBezTo>
                  <a:close/>
                  <a:moveTo>
                    <a:pt x="9121" y="10887"/>
                  </a:moveTo>
                  <a:cubicBezTo>
                    <a:pt x="9121" y="10887"/>
                    <a:pt x="9121" y="10887"/>
                    <a:pt x="9121" y="10871"/>
                  </a:cubicBezTo>
                  <a:cubicBezTo>
                    <a:pt x="9121" y="10887"/>
                    <a:pt x="9121" y="10887"/>
                    <a:pt x="9121" y="108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dirty="0"/>
            </a:p>
          </p:txBody>
        </p:sp>
        <p:sp>
          <p:nvSpPr>
            <p:cNvPr id="68" name="Oval 24">
              <a:extLst>
                <a:ext uri="{FF2B5EF4-FFF2-40B4-BE49-F238E27FC236}">
                  <a16:creationId xmlns:a16="http://schemas.microsoft.com/office/drawing/2014/main" id="{3701B377-5FD5-4726-39FC-C52C227007A8}"/>
                </a:ext>
              </a:extLst>
            </p:cNvPr>
            <p:cNvSpPr/>
            <p:nvPr/>
          </p:nvSpPr>
          <p:spPr>
            <a:xfrm rot="8741889">
              <a:off x="4029699" y="15075425"/>
              <a:ext cx="3402259" cy="1029415"/>
            </a:xfrm>
            <a:prstGeom prst="ellipse">
              <a:avLst/>
            </a:prstGeom>
            <a:gradFill>
              <a:gsLst>
                <a:gs pos="20000">
                  <a:srgbClr val="000000">
                    <a:alpha val="37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0800000"/>
            </a:gra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6643528B-B657-1A8C-D1A4-8AD837FB6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0023" y="10776304"/>
              <a:ext cx="3092937" cy="5902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6" h="21132" extrusionOk="0">
                  <a:moveTo>
                    <a:pt x="21116" y="5537"/>
                  </a:moveTo>
                  <a:cubicBezTo>
                    <a:pt x="21116" y="2264"/>
                    <a:pt x="15730" y="-324"/>
                    <a:pt x="9324" y="33"/>
                  </a:cubicBezTo>
                  <a:cubicBezTo>
                    <a:pt x="4562" y="331"/>
                    <a:pt x="707" y="2324"/>
                    <a:pt x="83" y="4853"/>
                  </a:cubicBezTo>
                  <a:cubicBezTo>
                    <a:pt x="-484" y="7233"/>
                    <a:pt x="1897" y="9405"/>
                    <a:pt x="5582" y="10416"/>
                  </a:cubicBezTo>
                  <a:cubicBezTo>
                    <a:pt x="8247" y="11160"/>
                    <a:pt x="10004" y="12588"/>
                    <a:pt x="10004" y="14165"/>
                  </a:cubicBezTo>
                  <a:cubicBezTo>
                    <a:pt x="10004" y="17497"/>
                    <a:pt x="10004" y="17497"/>
                    <a:pt x="10004" y="17497"/>
                  </a:cubicBezTo>
                  <a:cubicBezTo>
                    <a:pt x="10004" y="18182"/>
                    <a:pt x="9494" y="18836"/>
                    <a:pt x="8757" y="19431"/>
                  </a:cubicBezTo>
                  <a:cubicBezTo>
                    <a:pt x="8473" y="19669"/>
                    <a:pt x="8360" y="19967"/>
                    <a:pt x="8473" y="20294"/>
                  </a:cubicBezTo>
                  <a:cubicBezTo>
                    <a:pt x="8700" y="20681"/>
                    <a:pt x="9267" y="21008"/>
                    <a:pt x="10061" y="21097"/>
                  </a:cubicBezTo>
                  <a:cubicBezTo>
                    <a:pt x="11478" y="21276"/>
                    <a:pt x="12669" y="20740"/>
                    <a:pt x="12669" y="20026"/>
                  </a:cubicBezTo>
                  <a:cubicBezTo>
                    <a:pt x="12669" y="19759"/>
                    <a:pt x="12555" y="19521"/>
                    <a:pt x="12272" y="19342"/>
                  </a:cubicBezTo>
                  <a:cubicBezTo>
                    <a:pt x="11478" y="18807"/>
                    <a:pt x="11138" y="18152"/>
                    <a:pt x="11138" y="17468"/>
                  </a:cubicBezTo>
                  <a:cubicBezTo>
                    <a:pt x="11138" y="14165"/>
                    <a:pt x="11138" y="14165"/>
                    <a:pt x="11138" y="14165"/>
                  </a:cubicBezTo>
                  <a:cubicBezTo>
                    <a:pt x="11138" y="12588"/>
                    <a:pt x="12896" y="11160"/>
                    <a:pt x="15560" y="10416"/>
                  </a:cubicBezTo>
                  <a:cubicBezTo>
                    <a:pt x="18848" y="9494"/>
                    <a:pt x="21116" y="7650"/>
                    <a:pt x="21116" y="5537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dirty="0"/>
            </a:p>
          </p:txBody>
        </p:sp>
        <p:sp>
          <p:nvSpPr>
            <p:cNvPr id="71" name="Oval 25">
              <a:extLst>
                <a:ext uri="{FF2B5EF4-FFF2-40B4-BE49-F238E27FC236}">
                  <a16:creationId xmlns:a16="http://schemas.microsoft.com/office/drawing/2014/main" id="{773D284A-9C3D-AE31-BE1F-E40E4CD8DD27}"/>
                </a:ext>
              </a:extLst>
            </p:cNvPr>
            <p:cNvSpPr/>
            <p:nvPr/>
          </p:nvSpPr>
          <p:spPr>
            <a:xfrm rot="8741889">
              <a:off x="14196507" y="11002667"/>
              <a:ext cx="2990900" cy="855756"/>
            </a:xfrm>
            <a:prstGeom prst="ellipse">
              <a:avLst/>
            </a:prstGeom>
            <a:gradFill>
              <a:gsLst>
                <a:gs pos="20000">
                  <a:srgbClr val="000000">
                    <a:alpha val="37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0800000"/>
            </a:gra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1" name="Oval 24">
              <a:extLst>
                <a:ext uri="{FF2B5EF4-FFF2-40B4-BE49-F238E27FC236}">
                  <a16:creationId xmlns:a16="http://schemas.microsoft.com/office/drawing/2014/main" id="{E1D456A2-5123-8261-94B4-15BF59F69A3A}"/>
                </a:ext>
              </a:extLst>
            </p:cNvPr>
            <p:cNvSpPr/>
            <p:nvPr/>
          </p:nvSpPr>
          <p:spPr>
            <a:xfrm rot="8741889">
              <a:off x="9786511" y="13857233"/>
              <a:ext cx="3402259" cy="1029415"/>
            </a:xfrm>
            <a:prstGeom prst="ellipse">
              <a:avLst/>
            </a:prstGeom>
            <a:gradFill>
              <a:gsLst>
                <a:gs pos="20000">
                  <a:srgbClr val="000000">
                    <a:alpha val="37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0800000"/>
            </a:gra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3" name="Oval 26">
              <a:extLst>
                <a:ext uri="{FF2B5EF4-FFF2-40B4-BE49-F238E27FC236}">
                  <a16:creationId xmlns:a16="http://schemas.microsoft.com/office/drawing/2014/main" id="{75D54111-86E2-B68F-93B1-31A1AE20217D}"/>
                </a:ext>
              </a:extLst>
            </p:cNvPr>
            <p:cNvSpPr>
              <a:spLocks noChangeAspect="1"/>
            </p:cNvSpPr>
            <p:nvPr/>
          </p:nvSpPr>
          <p:spPr>
            <a:xfrm rot="8741889">
              <a:off x="13180148" y="5362723"/>
              <a:ext cx="2790423" cy="844293"/>
            </a:xfrm>
            <a:prstGeom prst="ellipse">
              <a:avLst/>
            </a:prstGeom>
            <a:gradFill>
              <a:gsLst>
                <a:gs pos="20000">
                  <a:srgbClr val="000000">
                    <a:alpha val="37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0800000"/>
            </a:gra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lang="en-US" dirty="0"/>
                <a:t> </a:t>
              </a:r>
              <a:endParaRPr dirty="0"/>
            </a:p>
          </p:txBody>
        </p:sp>
      </p:grpSp>
      <p:sp>
        <p:nvSpPr>
          <p:cNvPr id="156" name="Freeform 7">
            <a:extLst>
              <a:ext uri="{FF2B5EF4-FFF2-40B4-BE49-F238E27FC236}">
                <a16:creationId xmlns:a16="http://schemas.microsoft.com/office/drawing/2014/main" id="{89F619C7-4F0C-EA6A-0ADF-C73DED37DCEF}"/>
              </a:ext>
            </a:extLst>
          </p:cNvPr>
          <p:cNvSpPr>
            <a:spLocks noChangeAspect="1"/>
          </p:cNvSpPr>
          <p:nvPr/>
        </p:nvSpPr>
        <p:spPr>
          <a:xfrm>
            <a:off x="13104920" y="6701675"/>
            <a:ext cx="1458503" cy="2782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157" name="Freeform 7">
            <a:extLst>
              <a:ext uri="{FF2B5EF4-FFF2-40B4-BE49-F238E27FC236}">
                <a16:creationId xmlns:a16="http://schemas.microsoft.com/office/drawing/2014/main" id="{4A252160-D66C-1023-2196-92578CD7D0CA}"/>
              </a:ext>
            </a:extLst>
          </p:cNvPr>
          <p:cNvSpPr>
            <a:spLocks noChangeAspect="1"/>
          </p:cNvSpPr>
          <p:nvPr/>
        </p:nvSpPr>
        <p:spPr>
          <a:xfrm>
            <a:off x="15421148" y="5515285"/>
            <a:ext cx="1249018" cy="2383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5CA1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159" name="Freeform 7">
            <a:extLst>
              <a:ext uri="{FF2B5EF4-FFF2-40B4-BE49-F238E27FC236}">
                <a16:creationId xmlns:a16="http://schemas.microsoft.com/office/drawing/2014/main" id="{9D579F73-6696-469A-DA20-D51C14ECD444}"/>
              </a:ext>
            </a:extLst>
          </p:cNvPr>
          <p:cNvSpPr>
            <a:spLocks noChangeAspect="1"/>
          </p:cNvSpPr>
          <p:nvPr/>
        </p:nvSpPr>
        <p:spPr>
          <a:xfrm>
            <a:off x="14935200" y="2859723"/>
            <a:ext cx="1081424" cy="2063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BFB5ED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186" name="Shape">
            <a:extLst>
              <a:ext uri="{FF2B5EF4-FFF2-40B4-BE49-F238E27FC236}">
                <a16:creationId xmlns:a16="http://schemas.microsoft.com/office/drawing/2014/main" id="{461FC198-710B-DB75-1CE0-55758A8D563E}"/>
              </a:ext>
            </a:extLst>
          </p:cNvPr>
          <p:cNvSpPr/>
          <p:nvPr/>
        </p:nvSpPr>
        <p:spPr>
          <a:xfrm>
            <a:off x="13291445" y="6926878"/>
            <a:ext cx="1110355" cy="95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38" y="3338"/>
                </a:moveTo>
                <a:cubicBezTo>
                  <a:pt x="20007" y="3338"/>
                  <a:pt x="19475" y="3927"/>
                  <a:pt x="19475" y="4516"/>
                </a:cubicBezTo>
                <a:cubicBezTo>
                  <a:pt x="19475" y="4516"/>
                  <a:pt x="19475" y="4713"/>
                  <a:pt x="19475" y="4713"/>
                </a:cubicBezTo>
                <a:cubicBezTo>
                  <a:pt x="15757" y="6676"/>
                  <a:pt x="15757" y="6676"/>
                  <a:pt x="15757" y="6676"/>
                </a:cubicBezTo>
                <a:cubicBezTo>
                  <a:pt x="15403" y="6284"/>
                  <a:pt x="15049" y="6087"/>
                  <a:pt x="14518" y="6087"/>
                </a:cubicBezTo>
                <a:cubicBezTo>
                  <a:pt x="13633" y="6087"/>
                  <a:pt x="12748" y="6873"/>
                  <a:pt x="12748" y="7855"/>
                </a:cubicBezTo>
                <a:cubicBezTo>
                  <a:pt x="12748" y="8247"/>
                  <a:pt x="12925" y="8640"/>
                  <a:pt x="13102" y="9033"/>
                </a:cubicBezTo>
                <a:cubicBezTo>
                  <a:pt x="11154" y="11193"/>
                  <a:pt x="11154" y="11193"/>
                  <a:pt x="11154" y="11193"/>
                </a:cubicBezTo>
                <a:cubicBezTo>
                  <a:pt x="11154" y="11389"/>
                  <a:pt x="11154" y="11389"/>
                  <a:pt x="11154" y="11389"/>
                </a:cubicBezTo>
                <a:cubicBezTo>
                  <a:pt x="10977" y="11193"/>
                  <a:pt x="10977" y="11193"/>
                  <a:pt x="10800" y="11193"/>
                </a:cubicBezTo>
                <a:cubicBezTo>
                  <a:pt x="10623" y="11193"/>
                  <a:pt x="10446" y="11389"/>
                  <a:pt x="10269" y="11389"/>
                </a:cubicBezTo>
                <a:cubicBezTo>
                  <a:pt x="7967" y="9425"/>
                  <a:pt x="7967" y="9425"/>
                  <a:pt x="7967" y="9425"/>
                </a:cubicBezTo>
                <a:cubicBezTo>
                  <a:pt x="8144" y="9229"/>
                  <a:pt x="8144" y="9229"/>
                  <a:pt x="8144" y="9033"/>
                </a:cubicBezTo>
                <a:cubicBezTo>
                  <a:pt x="8144" y="8444"/>
                  <a:pt x="7613" y="7855"/>
                  <a:pt x="7082" y="7855"/>
                </a:cubicBezTo>
                <a:cubicBezTo>
                  <a:pt x="6551" y="7855"/>
                  <a:pt x="6020" y="8444"/>
                  <a:pt x="6020" y="9033"/>
                </a:cubicBezTo>
                <a:cubicBezTo>
                  <a:pt x="6020" y="9229"/>
                  <a:pt x="6197" y="9622"/>
                  <a:pt x="6374" y="9818"/>
                </a:cubicBezTo>
                <a:cubicBezTo>
                  <a:pt x="4780" y="13549"/>
                  <a:pt x="4780" y="13549"/>
                  <a:pt x="4780" y="13549"/>
                </a:cubicBezTo>
                <a:cubicBezTo>
                  <a:pt x="4780" y="13549"/>
                  <a:pt x="4780" y="13549"/>
                  <a:pt x="4780" y="13549"/>
                </a:cubicBezTo>
                <a:cubicBezTo>
                  <a:pt x="4249" y="13549"/>
                  <a:pt x="3718" y="13942"/>
                  <a:pt x="3718" y="14531"/>
                </a:cubicBezTo>
                <a:cubicBezTo>
                  <a:pt x="3718" y="14727"/>
                  <a:pt x="3718" y="14727"/>
                  <a:pt x="3718" y="14727"/>
                </a:cubicBezTo>
                <a:cubicBezTo>
                  <a:pt x="1770" y="15905"/>
                  <a:pt x="1770" y="15905"/>
                  <a:pt x="1770" y="15905"/>
                </a:cubicBezTo>
                <a:cubicBezTo>
                  <a:pt x="1593" y="15905"/>
                  <a:pt x="1239" y="15709"/>
                  <a:pt x="1062" y="15709"/>
                </a:cubicBezTo>
                <a:cubicBezTo>
                  <a:pt x="531" y="15709"/>
                  <a:pt x="0" y="16298"/>
                  <a:pt x="0" y="16887"/>
                </a:cubicBezTo>
                <a:cubicBezTo>
                  <a:pt x="0" y="17476"/>
                  <a:pt x="531" y="17869"/>
                  <a:pt x="1062" y="17869"/>
                </a:cubicBezTo>
                <a:cubicBezTo>
                  <a:pt x="1593" y="17869"/>
                  <a:pt x="2125" y="17476"/>
                  <a:pt x="2125" y="16887"/>
                </a:cubicBezTo>
                <a:cubicBezTo>
                  <a:pt x="2125" y="16691"/>
                  <a:pt x="2125" y="16691"/>
                  <a:pt x="1948" y="16691"/>
                </a:cubicBezTo>
                <a:cubicBezTo>
                  <a:pt x="4072" y="15513"/>
                  <a:pt x="4072" y="15513"/>
                  <a:pt x="4072" y="15513"/>
                </a:cubicBezTo>
                <a:cubicBezTo>
                  <a:pt x="4249" y="15513"/>
                  <a:pt x="4426" y="15709"/>
                  <a:pt x="4780" y="15709"/>
                </a:cubicBezTo>
                <a:cubicBezTo>
                  <a:pt x="5311" y="15709"/>
                  <a:pt x="5666" y="15120"/>
                  <a:pt x="5666" y="14531"/>
                </a:cubicBezTo>
                <a:cubicBezTo>
                  <a:pt x="5666" y="14335"/>
                  <a:pt x="5666" y="13942"/>
                  <a:pt x="5489" y="13745"/>
                </a:cubicBezTo>
                <a:cubicBezTo>
                  <a:pt x="6905" y="10015"/>
                  <a:pt x="6905" y="10015"/>
                  <a:pt x="6905" y="10015"/>
                </a:cubicBezTo>
                <a:cubicBezTo>
                  <a:pt x="7082" y="10211"/>
                  <a:pt x="7082" y="10211"/>
                  <a:pt x="7082" y="10211"/>
                </a:cubicBezTo>
                <a:cubicBezTo>
                  <a:pt x="7259" y="10211"/>
                  <a:pt x="7436" y="10015"/>
                  <a:pt x="7613" y="10015"/>
                </a:cubicBezTo>
                <a:cubicBezTo>
                  <a:pt x="9915" y="11978"/>
                  <a:pt x="9915" y="11978"/>
                  <a:pt x="9915" y="11978"/>
                </a:cubicBezTo>
                <a:cubicBezTo>
                  <a:pt x="9738" y="12175"/>
                  <a:pt x="9738" y="12175"/>
                  <a:pt x="9738" y="12371"/>
                </a:cubicBezTo>
                <a:cubicBezTo>
                  <a:pt x="9738" y="12960"/>
                  <a:pt x="10269" y="13549"/>
                  <a:pt x="10800" y="13549"/>
                </a:cubicBezTo>
                <a:cubicBezTo>
                  <a:pt x="11331" y="13549"/>
                  <a:pt x="11862" y="12960"/>
                  <a:pt x="11862" y="12371"/>
                </a:cubicBezTo>
                <a:cubicBezTo>
                  <a:pt x="11862" y="12175"/>
                  <a:pt x="11685" y="11978"/>
                  <a:pt x="11685" y="11782"/>
                </a:cubicBezTo>
                <a:cubicBezTo>
                  <a:pt x="11685" y="11782"/>
                  <a:pt x="11685" y="11782"/>
                  <a:pt x="11685" y="11782"/>
                </a:cubicBezTo>
                <a:cubicBezTo>
                  <a:pt x="13633" y="9425"/>
                  <a:pt x="13633" y="9425"/>
                  <a:pt x="13633" y="9425"/>
                </a:cubicBezTo>
                <a:cubicBezTo>
                  <a:pt x="13810" y="9622"/>
                  <a:pt x="14164" y="9818"/>
                  <a:pt x="14518" y="9818"/>
                </a:cubicBezTo>
                <a:cubicBezTo>
                  <a:pt x="15403" y="9818"/>
                  <a:pt x="16111" y="8836"/>
                  <a:pt x="16111" y="7855"/>
                </a:cubicBezTo>
                <a:cubicBezTo>
                  <a:pt x="16111" y="7658"/>
                  <a:pt x="16111" y="7462"/>
                  <a:pt x="16111" y="7462"/>
                </a:cubicBezTo>
                <a:cubicBezTo>
                  <a:pt x="19830" y="5302"/>
                  <a:pt x="19830" y="5302"/>
                  <a:pt x="19830" y="5302"/>
                </a:cubicBezTo>
                <a:cubicBezTo>
                  <a:pt x="20007" y="5498"/>
                  <a:pt x="20184" y="5695"/>
                  <a:pt x="20538" y="5695"/>
                </a:cubicBezTo>
                <a:cubicBezTo>
                  <a:pt x="21069" y="5695"/>
                  <a:pt x="21600" y="5105"/>
                  <a:pt x="21600" y="4516"/>
                </a:cubicBezTo>
                <a:cubicBezTo>
                  <a:pt x="21600" y="3927"/>
                  <a:pt x="21069" y="3338"/>
                  <a:pt x="20538" y="3338"/>
                </a:cubicBezTo>
                <a:close/>
                <a:moveTo>
                  <a:pt x="1062" y="17280"/>
                </a:moveTo>
                <a:cubicBezTo>
                  <a:pt x="885" y="17280"/>
                  <a:pt x="708" y="17084"/>
                  <a:pt x="708" y="16887"/>
                </a:cubicBezTo>
                <a:cubicBezTo>
                  <a:pt x="708" y="16691"/>
                  <a:pt x="885" y="16495"/>
                  <a:pt x="1062" y="16495"/>
                </a:cubicBezTo>
                <a:cubicBezTo>
                  <a:pt x="1239" y="16495"/>
                  <a:pt x="1416" y="16691"/>
                  <a:pt x="1416" y="16887"/>
                </a:cubicBezTo>
                <a:cubicBezTo>
                  <a:pt x="1416" y="17084"/>
                  <a:pt x="1239" y="17280"/>
                  <a:pt x="1062" y="17280"/>
                </a:cubicBezTo>
                <a:close/>
                <a:moveTo>
                  <a:pt x="4780" y="14924"/>
                </a:moveTo>
                <a:cubicBezTo>
                  <a:pt x="4603" y="14924"/>
                  <a:pt x="4426" y="14727"/>
                  <a:pt x="4426" y="14531"/>
                </a:cubicBezTo>
                <a:cubicBezTo>
                  <a:pt x="4426" y="14335"/>
                  <a:pt x="4603" y="14138"/>
                  <a:pt x="4780" y="14138"/>
                </a:cubicBezTo>
                <a:cubicBezTo>
                  <a:pt x="4957" y="14138"/>
                  <a:pt x="5134" y="14335"/>
                  <a:pt x="5134" y="14531"/>
                </a:cubicBezTo>
                <a:cubicBezTo>
                  <a:pt x="5134" y="14727"/>
                  <a:pt x="4957" y="14924"/>
                  <a:pt x="4780" y="14924"/>
                </a:cubicBezTo>
                <a:close/>
                <a:moveTo>
                  <a:pt x="7082" y="9425"/>
                </a:moveTo>
                <a:cubicBezTo>
                  <a:pt x="6905" y="9425"/>
                  <a:pt x="6728" y="9229"/>
                  <a:pt x="6728" y="9033"/>
                </a:cubicBezTo>
                <a:cubicBezTo>
                  <a:pt x="6728" y="8836"/>
                  <a:pt x="6905" y="8640"/>
                  <a:pt x="7082" y="8640"/>
                </a:cubicBezTo>
                <a:cubicBezTo>
                  <a:pt x="7259" y="8640"/>
                  <a:pt x="7436" y="8836"/>
                  <a:pt x="7436" y="9033"/>
                </a:cubicBezTo>
                <a:cubicBezTo>
                  <a:pt x="7436" y="9229"/>
                  <a:pt x="7259" y="9425"/>
                  <a:pt x="7082" y="9425"/>
                </a:cubicBezTo>
                <a:close/>
                <a:moveTo>
                  <a:pt x="10800" y="12764"/>
                </a:moveTo>
                <a:cubicBezTo>
                  <a:pt x="10623" y="12764"/>
                  <a:pt x="10446" y="12567"/>
                  <a:pt x="10446" y="12371"/>
                </a:cubicBezTo>
                <a:cubicBezTo>
                  <a:pt x="10446" y="12175"/>
                  <a:pt x="10623" y="11978"/>
                  <a:pt x="10800" y="11978"/>
                </a:cubicBezTo>
                <a:cubicBezTo>
                  <a:pt x="10977" y="11978"/>
                  <a:pt x="11154" y="12175"/>
                  <a:pt x="11154" y="12371"/>
                </a:cubicBezTo>
                <a:cubicBezTo>
                  <a:pt x="11154" y="12567"/>
                  <a:pt x="10977" y="12764"/>
                  <a:pt x="10800" y="12764"/>
                </a:cubicBezTo>
                <a:close/>
                <a:moveTo>
                  <a:pt x="14518" y="9033"/>
                </a:moveTo>
                <a:cubicBezTo>
                  <a:pt x="13987" y="9033"/>
                  <a:pt x="13456" y="8444"/>
                  <a:pt x="13456" y="7855"/>
                </a:cubicBezTo>
                <a:cubicBezTo>
                  <a:pt x="13456" y="7265"/>
                  <a:pt x="13987" y="6676"/>
                  <a:pt x="14518" y="6676"/>
                </a:cubicBezTo>
                <a:cubicBezTo>
                  <a:pt x="15049" y="6676"/>
                  <a:pt x="15403" y="7265"/>
                  <a:pt x="15403" y="7855"/>
                </a:cubicBezTo>
                <a:cubicBezTo>
                  <a:pt x="15403" y="8444"/>
                  <a:pt x="15049" y="9033"/>
                  <a:pt x="14518" y="9033"/>
                </a:cubicBezTo>
                <a:close/>
                <a:moveTo>
                  <a:pt x="20538" y="4909"/>
                </a:moveTo>
                <a:cubicBezTo>
                  <a:pt x="20361" y="4909"/>
                  <a:pt x="20184" y="4713"/>
                  <a:pt x="20184" y="4516"/>
                </a:cubicBezTo>
                <a:cubicBezTo>
                  <a:pt x="20184" y="4320"/>
                  <a:pt x="20361" y="4124"/>
                  <a:pt x="20538" y="4124"/>
                </a:cubicBezTo>
                <a:cubicBezTo>
                  <a:pt x="20715" y="4124"/>
                  <a:pt x="20892" y="4320"/>
                  <a:pt x="20892" y="4516"/>
                </a:cubicBezTo>
                <a:cubicBezTo>
                  <a:pt x="20892" y="4713"/>
                  <a:pt x="20715" y="4909"/>
                  <a:pt x="20538" y="4909"/>
                </a:cubicBezTo>
                <a:close/>
                <a:moveTo>
                  <a:pt x="14518" y="7462"/>
                </a:moveTo>
                <a:cubicBezTo>
                  <a:pt x="14341" y="7462"/>
                  <a:pt x="14341" y="7462"/>
                  <a:pt x="14164" y="7658"/>
                </a:cubicBezTo>
                <a:cubicBezTo>
                  <a:pt x="14164" y="7658"/>
                  <a:pt x="14164" y="7855"/>
                  <a:pt x="14164" y="7855"/>
                </a:cubicBezTo>
                <a:cubicBezTo>
                  <a:pt x="14164" y="8051"/>
                  <a:pt x="14164" y="8051"/>
                  <a:pt x="14164" y="8051"/>
                </a:cubicBezTo>
                <a:cubicBezTo>
                  <a:pt x="14341" y="8247"/>
                  <a:pt x="14341" y="8247"/>
                  <a:pt x="14518" y="8247"/>
                </a:cubicBezTo>
                <a:cubicBezTo>
                  <a:pt x="14518" y="8247"/>
                  <a:pt x="14695" y="8247"/>
                  <a:pt x="14695" y="8051"/>
                </a:cubicBezTo>
                <a:cubicBezTo>
                  <a:pt x="14695" y="8051"/>
                  <a:pt x="14872" y="8051"/>
                  <a:pt x="14872" y="7855"/>
                </a:cubicBezTo>
                <a:cubicBezTo>
                  <a:pt x="14872" y="7855"/>
                  <a:pt x="14695" y="7658"/>
                  <a:pt x="14695" y="7658"/>
                </a:cubicBezTo>
                <a:cubicBezTo>
                  <a:pt x="14695" y="7462"/>
                  <a:pt x="14518" y="7462"/>
                  <a:pt x="14518" y="7462"/>
                </a:cubicBezTo>
                <a:close/>
                <a:moveTo>
                  <a:pt x="14518" y="5302"/>
                </a:moveTo>
                <a:cubicBezTo>
                  <a:pt x="14518" y="5302"/>
                  <a:pt x="14695" y="5302"/>
                  <a:pt x="14695" y="5105"/>
                </a:cubicBezTo>
                <a:cubicBezTo>
                  <a:pt x="14695" y="5105"/>
                  <a:pt x="14872" y="4909"/>
                  <a:pt x="14872" y="4909"/>
                </a:cubicBezTo>
                <a:cubicBezTo>
                  <a:pt x="14872" y="4713"/>
                  <a:pt x="14695" y="4713"/>
                  <a:pt x="14695" y="4713"/>
                </a:cubicBezTo>
                <a:cubicBezTo>
                  <a:pt x="14695" y="4516"/>
                  <a:pt x="14518" y="4516"/>
                  <a:pt x="14518" y="4516"/>
                </a:cubicBezTo>
                <a:cubicBezTo>
                  <a:pt x="14341" y="4516"/>
                  <a:pt x="14341" y="4516"/>
                  <a:pt x="14164" y="4713"/>
                </a:cubicBezTo>
                <a:cubicBezTo>
                  <a:pt x="14164" y="4713"/>
                  <a:pt x="14164" y="4713"/>
                  <a:pt x="14164" y="4909"/>
                </a:cubicBezTo>
                <a:cubicBezTo>
                  <a:pt x="14164" y="4909"/>
                  <a:pt x="14164" y="5105"/>
                  <a:pt x="14164" y="5105"/>
                </a:cubicBezTo>
                <a:cubicBezTo>
                  <a:pt x="14341" y="5302"/>
                  <a:pt x="14341" y="5302"/>
                  <a:pt x="14518" y="5302"/>
                </a:cubicBezTo>
                <a:close/>
                <a:moveTo>
                  <a:pt x="14518" y="3731"/>
                </a:moveTo>
                <a:cubicBezTo>
                  <a:pt x="14518" y="3731"/>
                  <a:pt x="14695" y="3731"/>
                  <a:pt x="14695" y="3731"/>
                </a:cubicBezTo>
                <a:cubicBezTo>
                  <a:pt x="14695" y="3535"/>
                  <a:pt x="14872" y="3535"/>
                  <a:pt x="14872" y="3338"/>
                </a:cubicBezTo>
                <a:cubicBezTo>
                  <a:pt x="14872" y="3338"/>
                  <a:pt x="14695" y="3142"/>
                  <a:pt x="14695" y="3142"/>
                </a:cubicBezTo>
                <a:cubicBezTo>
                  <a:pt x="14695" y="3142"/>
                  <a:pt x="14518" y="2945"/>
                  <a:pt x="14518" y="2945"/>
                </a:cubicBezTo>
                <a:cubicBezTo>
                  <a:pt x="14341" y="2945"/>
                  <a:pt x="14341" y="3142"/>
                  <a:pt x="14164" y="3142"/>
                </a:cubicBezTo>
                <a:cubicBezTo>
                  <a:pt x="14164" y="3142"/>
                  <a:pt x="14164" y="3338"/>
                  <a:pt x="14164" y="3338"/>
                </a:cubicBezTo>
                <a:cubicBezTo>
                  <a:pt x="14164" y="3535"/>
                  <a:pt x="14164" y="3535"/>
                  <a:pt x="14164" y="3731"/>
                </a:cubicBezTo>
                <a:cubicBezTo>
                  <a:pt x="14341" y="3731"/>
                  <a:pt x="14341" y="3731"/>
                  <a:pt x="14518" y="3731"/>
                </a:cubicBezTo>
                <a:close/>
                <a:moveTo>
                  <a:pt x="14518" y="2356"/>
                </a:moveTo>
                <a:cubicBezTo>
                  <a:pt x="14518" y="2356"/>
                  <a:pt x="14695" y="2160"/>
                  <a:pt x="14695" y="2160"/>
                </a:cubicBezTo>
                <a:cubicBezTo>
                  <a:pt x="14695" y="2160"/>
                  <a:pt x="14872" y="1964"/>
                  <a:pt x="14872" y="1964"/>
                </a:cubicBezTo>
                <a:cubicBezTo>
                  <a:pt x="14872" y="1767"/>
                  <a:pt x="14695" y="1767"/>
                  <a:pt x="14695" y="1571"/>
                </a:cubicBezTo>
                <a:cubicBezTo>
                  <a:pt x="14695" y="1571"/>
                  <a:pt x="14518" y="1571"/>
                  <a:pt x="14518" y="1571"/>
                </a:cubicBezTo>
                <a:cubicBezTo>
                  <a:pt x="14341" y="1571"/>
                  <a:pt x="14341" y="1571"/>
                  <a:pt x="14164" y="1571"/>
                </a:cubicBezTo>
                <a:cubicBezTo>
                  <a:pt x="14164" y="1767"/>
                  <a:pt x="14164" y="1767"/>
                  <a:pt x="14164" y="1964"/>
                </a:cubicBezTo>
                <a:cubicBezTo>
                  <a:pt x="14164" y="1964"/>
                  <a:pt x="14164" y="2160"/>
                  <a:pt x="14164" y="2160"/>
                </a:cubicBezTo>
                <a:cubicBezTo>
                  <a:pt x="14341" y="2160"/>
                  <a:pt x="14341" y="2356"/>
                  <a:pt x="14518" y="2356"/>
                </a:cubicBezTo>
                <a:close/>
                <a:moveTo>
                  <a:pt x="14518" y="785"/>
                </a:moveTo>
                <a:cubicBezTo>
                  <a:pt x="14518" y="785"/>
                  <a:pt x="14695" y="785"/>
                  <a:pt x="14695" y="785"/>
                </a:cubicBezTo>
                <a:cubicBezTo>
                  <a:pt x="14695" y="589"/>
                  <a:pt x="14872" y="589"/>
                  <a:pt x="14872" y="393"/>
                </a:cubicBezTo>
                <a:cubicBezTo>
                  <a:pt x="14872" y="393"/>
                  <a:pt x="14695" y="196"/>
                  <a:pt x="14695" y="196"/>
                </a:cubicBezTo>
                <a:cubicBezTo>
                  <a:pt x="14695" y="0"/>
                  <a:pt x="14518" y="0"/>
                  <a:pt x="14518" y="0"/>
                </a:cubicBezTo>
                <a:cubicBezTo>
                  <a:pt x="14341" y="0"/>
                  <a:pt x="14341" y="0"/>
                  <a:pt x="14164" y="196"/>
                </a:cubicBezTo>
                <a:cubicBezTo>
                  <a:pt x="14164" y="196"/>
                  <a:pt x="14164" y="393"/>
                  <a:pt x="14164" y="393"/>
                </a:cubicBezTo>
                <a:cubicBezTo>
                  <a:pt x="14164" y="589"/>
                  <a:pt x="14164" y="589"/>
                  <a:pt x="14164" y="785"/>
                </a:cubicBezTo>
                <a:cubicBezTo>
                  <a:pt x="14341" y="785"/>
                  <a:pt x="14341" y="785"/>
                  <a:pt x="14518" y="785"/>
                </a:cubicBezTo>
                <a:close/>
                <a:moveTo>
                  <a:pt x="14518" y="14924"/>
                </a:moveTo>
                <a:cubicBezTo>
                  <a:pt x="14341" y="14924"/>
                  <a:pt x="14341" y="14924"/>
                  <a:pt x="14164" y="15120"/>
                </a:cubicBezTo>
                <a:cubicBezTo>
                  <a:pt x="14164" y="15120"/>
                  <a:pt x="14164" y="15316"/>
                  <a:pt x="14164" y="15316"/>
                </a:cubicBezTo>
                <a:cubicBezTo>
                  <a:pt x="14164" y="15513"/>
                  <a:pt x="14164" y="15513"/>
                  <a:pt x="14164" y="15513"/>
                </a:cubicBezTo>
                <a:cubicBezTo>
                  <a:pt x="14341" y="15709"/>
                  <a:pt x="14341" y="15709"/>
                  <a:pt x="14518" y="15709"/>
                </a:cubicBezTo>
                <a:cubicBezTo>
                  <a:pt x="14518" y="15709"/>
                  <a:pt x="14695" y="15709"/>
                  <a:pt x="14695" y="15513"/>
                </a:cubicBezTo>
                <a:cubicBezTo>
                  <a:pt x="14695" y="15513"/>
                  <a:pt x="14872" y="15513"/>
                  <a:pt x="14872" y="15316"/>
                </a:cubicBezTo>
                <a:cubicBezTo>
                  <a:pt x="14872" y="15316"/>
                  <a:pt x="14695" y="15120"/>
                  <a:pt x="14695" y="15120"/>
                </a:cubicBezTo>
                <a:cubicBezTo>
                  <a:pt x="14695" y="14924"/>
                  <a:pt x="14518" y="14924"/>
                  <a:pt x="14518" y="14924"/>
                </a:cubicBezTo>
                <a:close/>
                <a:moveTo>
                  <a:pt x="14518" y="13549"/>
                </a:moveTo>
                <a:cubicBezTo>
                  <a:pt x="14341" y="13549"/>
                  <a:pt x="14341" y="13549"/>
                  <a:pt x="14164" y="13549"/>
                </a:cubicBezTo>
                <a:cubicBezTo>
                  <a:pt x="14164" y="13745"/>
                  <a:pt x="14164" y="13745"/>
                  <a:pt x="14164" y="13942"/>
                </a:cubicBezTo>
                <a:cubicBezTo>
                  <a:pt x="14164" y="13942"/>
                  <a:pt x="14164" y="13942"/>
                  <a:pt x="14164" y="14138"/>
                </a:cubicBezTo>
                <a:cubicBezTo>
                  <a:pt x="14341" y="14138"/>
                  <a:pt x="14341" y="14138"/>
                  <a:pt x="14518" y="14138"/>
                </a:cubicBezTo>
                <a:cubicBezTo>
                  <a:pt x="14518" y="14138"/>
                  <a:pt x="14695" y="14138"/>
                  <a:pt x="14695" y="14138"/>
                </a:cubicBezTo>
                <a:cubicBezTo>
                  <a:pt x="14695" y="13942"/>
                  <a:pt x="14872" y="13942"/>
                  <a:pt x="14872" y="13942"/>
                </a:cubicBezTo>
                <a:cubicBezTo>
                  <a:pt x="14872" y="13745"/>
                  <a:pt x="14695" y="13745"/>
                  <a:pt x="14695" y="13549"/>
                </a:cubicBezTo>
                <a:cubicBezTo>
                  <a:pt x="14695" y="13549"/>
                  <a:pt x="14518" y="13549"/>
                  <a:pt x="14518" y="13549"/>
                </a:cubicBezTo>
                <a:close/>
                <a:moveTo>
                  <a:pt x="14518" y="11978"/>
                </a:moveTo>
                <a:cubicBezTo>
                  <a:pt x="14341" y="11978"/>
                  <a:pt x="14341" y="11978"/>
                  <a:pt x="14164" y="12175"/>
                </a:cubicBezTo>
                <a:cubicBezTo>
                  <a:pt x="14164" y="12175"/>
                  <a:pt x="14164" y="12175"/>
                  <a:pt x="14164" y="12371"/>
                </a:cubicBezTo>
                <a:cubicBezTo>
                  <a:pt x="14164" y="12371"/>
                  <a:pt x="14164" y="12567"/>
                  <a:pt x="14164" y="12567"/>
                </a:cubicBezTo>
                <a:cubicBezTo>
                  <a:pt x="14341" y="12764"/>
                  <a:pt x="14341" y="12764"/>
                  <a:pt x="14518" y="12764"/>
                </a:cubicBezTo>
                <a:cubicBezTo>
                  <a:pt x="14518" y="12764"/>
                  <a:pt x="14695" y="12764"/>
                  <a:pt x="14695" y="12567"/>
                </a:cubicBezTo>
                <a:cubicBezTo>
                  <a:pt x="14695" y="12567"/>
                  <a:pt x="14872" y="12371"/>
                  <a:pt x="14872" y="12371"/>
                </a:cubicBezTo>
                <a:cubicBezTo>
                  <a:pt x="14872" y="12175"/>
                  <a:pt x="14695" y="12175"/>
                  <a:pt x="14695" y="12175"/>
                </a:cubicBezTo>
                <a:cubicBezTo>
                  <a:pt x="14695" y="11978"/>
                  <a:pt x="14518" y="11978"/>
                  <a:pt x="14518" y="11978"/>
                </a:cubicBezTo>
                <a:close/>
                <a:moveTo>
                  <a:pt x="14518" y="10407"/>
                </a:moveTo>
                <a:cubicBezTo>
                  <a:pt x="14341" y="10407"/>
                  <a:pt x="14341" y="10604"/>
                  <a:pt x="14164" y="10604"/>
                </a:cubicBezTo>
                <a:cubicBezTo>
                  <a:pt x="14164" y="10604"/>
                  <a:pt x="14164" y="10800"/>
                  <a:pt x="14164" y="10800"/>
                </a:cubicBezTo>
                <a:cubicBezTo>
                  <a:pt x="14164" y="10996"/>
                  <a:pt x="14164" y="10996"/>
                  <a:pt x="14164" y="11193"/>
                </a:cubicBezTo>
                <a:cubicBezTo>
                  <a:pt x="14341" y="11193"/>
                  <a:pt x="14341" y="11193"/>
                  <a:pt x="14518" y="11193"/>
                </a:cubicBezTo>
                <a:cubicBezTo>
                  <a:pt x="14518" y="11193"/>
                  <a:pt x="14695" y="11193"/>
                  <a:pt x="14695" y="11193"/>
                </a:cubicBezTo>
                <a:cubicBezTo>
                  <a:pt x="14695" y="10996"/>
                  <a:pt x="14872" y="10996"/>
                  <a:pt x="14872" y="10800"/>
                </a:cubicBezTo>
                <a:cubicBezTo>
                  <a:pt x="14872" y="10800"/>
                  <a:pt x="14695" y="10604"/>
                  <a:pt x="14695" y="10604"/>
                </a:cubicBezTo>
                <a:cubicBezTo>
                  <a:pt x="14695" y="10604"/>
                  <a:pt x="14518" y="10407"/>
                  <a:pt x="14518" y="10407"/>
                </a:cubicBezTo>
                <a:close/>
                <a:moveTo>
                  <a:pt x="14518" y="21011"/>
                </a:moveTo>
                <a:cubicBezTo>
                  <a:pt x="14341" y="21011"/>
                  <a:pt x="14341" y="21011"/>
                  <a:pt x="14164" y="21011"/>
                </a:cubicBezTo>
                <a:cubicBezTo>
                  <a:pt x="14164" y="21011"/>
                  <a:pt x="14164" y="21207"/>
                  <a:pt x="14164" y="21207"/>
                </a:cubicBezTo>
                <a:cubicBezTo>
                  <a:pt x="14164" y="21404"/>
                  <a:pt x="14164" y="21404"/>
                  <a:pt x="14164" y="21600"/>
                </a:cubicBezTo>
                <a:cubicBezTo>
                  <a:pt x="14341" y="21600"/>
                  <a:pt x="14341" y="21600"/>
                  <a:pt x="14518" y="21600"/>
                </a:cubicBezTo>
                <a:cubicBezTo>
                  <a:pt x="14518" y="21600"/>
                  <a:pt x="14695" y="21600"/>
                  <a:pt x="14695" y="21600"/>
                </a:cubicBezTo>
                <a:cubicBezTo>
                  <a:pt x="14695" y="21404"/>
                  <a:pt x="14872" y="21404"/>
                  <a:pt x="14872" y="21207"/>
                </a:cubicBezTo>
                <a:cubicBezTo>
                  <a:pt x="14872" y="21207"/>
                  <a:pt x="14695" y="21011"/>
                  <a:pt x="14695" y="21011"/>
                </a:cubicBezTo>
                <a:cubicBezTo>
                  <a:pt x="14695" y="21011"/>
                  <a:pt x="14518" y="21011"/>
                  <a:pt x="14518" y="21011"/>
                </a:cubicBezTo>
                <a:close/>
                <a:moveTo>
                  <a:pt x="14518" y="19440"/>
                </a:moveTo>
                <a:cubicBezTo>
                  <a:pt x="14341" y="19440"/>
                  <a:pt x="14341" y="19440"/>
                  <a:pt x="14164" y="19636"/>
                </a:cubicBezTo>
                <a:cubicBezTo>
                  <a:pt x="14164" y="19636"/>
                  <a:pt x="14164" y="19636"/>
                  <a:pt x="14164" y="19833"/>
                </a:cubicBezTo>
                <a:cubicBezTo>
                  <a:pt x="14164" y="19833"/>
                  <a:pt x="14164" y="20029"/>
                  <a:pt x="14164" y="20029"/>
                </a:cubicBezTo>
                <a:cubicBezTo>
                  <a:pt x="14341" y="20225"/>
                  <a:pt x="14341" y="20225"/>
                  <a:pt x="14518" y="20225"/>
                </a:cubicBezTo>
                <a:cubicBezTo>
                  <a:pt x="14518" y="20225"/>
                  <a:pt x="14695" y="20225"/>
                  <a:pt x="14695" y="20029"/>
                </a:cubicBezTo>
                <a:cubicBezTo>
                  <a:pt x="14695" y="20029"/>
                  <a:pt x="14872" y="19833"/>
                  <a:pt x="14872" y="19833"/>
                </a:cubicBezTo>
                <a:cubicBezTo>
                  <a:pt x="14872" y="19636"/>
                  <a:pt x="14695" y="19636"/>
                  <a:pt x="14695" y="19636"/>
                </a:cubicBezTo>
                <a:cubicBezTo>
                  <a:pt x="14695" y="19440"/>
                  <a:pt x="14518" y="19440"/>
                  <a:pt x="14518" y="19440"/>
                </a:cubicBezTo>
                <a:close/>
                <a:moveTo>
                  <a:pt x="14518" y="17869"/>
                </a:moveTo>
                <a:cubicBezTo>
                  <a:pt x="14341" y="17869"/>
                  <a:pt x="14341" y="18065"/>
                  <a:pt x="14164" y="18065"/>
                </a:cubicBezTo>
                <a:cubicBezTo>
                  <a:pt x="14164" y="18065"/>
                  <a:pt x="14164" y="18262"/>
                  <a:pt x="14164" y="18262"/>
                </a:cubicBezTo>
                <a:cubicBezTo>
                  <a:pt x="14164" y="18458"/>
                  <a:pt x="14164" y="18458"/>
                  <a:pt x="14164" y="18655"/>
                </a:cubicBezTo>
                <a:cubicBezTo>
                  <a:pt x="14341" y="18655"/>
                  <a:pt x="14341" y="18655"/>
                  <a:pt x="14518" y="18655"/>
                </a:cubicBezTo>
                <a:cubicBezTo>
                  <a:pt x="14518" y="18655"/>
                  <a:pt x="14695" y="18655"/>
                  <a:pt x="14695" y="18655"/>
                </a:cubicBezTo>
                <a:cubicBezTo>
                  <a:pt x="14695" y="18458"/>
                  <a:pt x="14872" y="18458"/>
                  <a:pt x="14872" y="18262"/>
                </a:cubicBezTo>
                <a:cubicBezTo>
                  <a:pt x="14872" y="18262"/>
                  <a:pt x="14695" y="18065"/>
                  <a:pt x="14695" y="18065"/>
                </a:cubicBezTo>
                <a:cubicBezTo>
                  <a:pt x="14695" y="18065"/>
                  <a:pt x="14518" y="17869"/>
                  <a:pt x="14518" y="17869"/>
                </a:cubicBezTo>
                <a:close/>
                <a:moveTo>
                  <a:pt x="14518" y="16495"/>
                </a:moveTo>
                <a:cubicBezTo>
                  <a:pt x="14341" y="16495"/>
                  <a:pt x="14341" y="16495"/>
                  <a:pt x="14164" y="16495"/>
                </a:cubicBezTo>
                <a:cubicBezTo>
                  <a:pt x="14164" y="16691"/>
                  <a:pt x="14164" y="16691"/>
                  <a:pt x="14164" y="16887"/>
                </a:cubicBezTo>
                <a:cubicBezTo>
                  <a:pt x="14164" y="16887"/>
                  <a:pt x="14164" y="17084"/>
                  <a:pt x="14164" y="17084"/>
                </a:cubicBezTo>
                <a:cubicBezTo>
                  <a:pt x="14341" y="17084"/>
                  <a:pt x="14341" y="17280"/>
                  <a:pt x="14518" y="17280"/>
                </a:cubicBezTo>
                <a:cubicBezTo>
                  <a:pt x="14518" y="17280"/>
                  <a:pt x="14695" y="17084"/>
                  <a:pt x="14695" y="17084"/>
                </a:cubicBezTo>
                <a:cubicBezTo>
                  <a:pt x="14695" y="17084"/>
                  <a:pt x="14872" y="16887"/>
                  <a:pt x="14872" y="16887"/>
                </a:cubicBezTo>
                <a:cubicBezTo>
                  <a:pt x="14872" y="16691"/>
                  <a:pt x="14695" y="16691"/>
                  <a:pt x="14695" y="16495"/>
                </a:cubicBezTo>
                <a:cubicBezTo>
                  <a:pt x="14695" y="16495"/>
                  <a:pt x="14518" y="16495"/>
                  <a:pt x="14518" y="1649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/>
          </a:p>
        </p:txBody>
      </p:sp>
      <p:sp>
        <p:nvSpPr>
          <p:cNvPr id="213" name="Oval 26">
            <a:extLst>
              <a:ext uri="{FF2B5EF4-FFF2-40B4-BE49-F238E27FC236}">
                <a16:creationId xmlns:a16="http://schemas.microsoft.com/office/drawing/2014/main" id="{89630E00-42CF-3F13-DDCF-1EAE7E35EB20}"/>
              </a:ext>
            </a:extLst>
          </p:cNvPr>
          <p:cNvSpPr>
            <a:spLocks noChangeAspect="1"/>
          </p:cNvSpPr>
          <p:nvPr/>
        </p:nvSpPr>
        <p:spPr>
          <a:xfrm rot="8741889">
            <a:off x="13490822" y="5869166"/>
            <a:ext cx="1294205" cy="391502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 </a:t>
            </a:r>
            <a:endParaRPr dirty="0"/>
          </a:p>
        </p:txBody>
      </p:sp>
      <p:sp>
        <p:nvSpPr>
          <p:cNvPr id="189" name="Shape">
            <a:extLst>
              <a:ext uri="{FF2B5EF4-FFF2-40B4-BE49-F238E27FC236}">
                <a16:creationId xmlns:a16="http://schemas.microsoft.com/office/drawing/2014/main" id="{47BC45A5-BF64-ACFA-3FE7-0782F1F48A48}"/>
              </a:ext>
            </a:extLst>
          </p:cNvPr>
          <p:cNvSpPr/>
          <p:nvPr/>
        </p:nvSpPr>
        <p:spPr>
          <a:xfrm>
            <a:off x="10527373" y="7417942"/>
            <a:ext cx="618068" cy="960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72" y="0"/>
                  <a:pt x="0" y="3086"/>
                  <a:pt x="0" y="6983"/>
                </a:cubicBezTo>
                <a:cubicBezTo>
                  <a:pt x="0" y="9420"/>
                  <a:pt x="2009" y="11693"/>
                  <a:pt x="5274" y="12992"/>
                </a:cubicBezTo>
                <a:cubicBezTo>
                  <a:pt x="5274" y="13967"/>
                  <a:pt x="5274" y="13967"/>
                  <a:pt x="5274" y="13967"/>
                </a:cubicBezTo>
                <a:cubicBezTo>
                  <a:pt x="5274" y="14617"/>
                  <a:pt x="6279" y="15266"/>
                  <a:pt x="7535" y="15266"/>
                </a:cubicBezTo>
                <a:cubicBezTo>
                  <a:pt x="14316" y="15266"/>
                  <a:pt x="14316" y="15266"/>
                  <a:pt x="14316" y="15266"/>
                </a:cubicBezTo>
                <a:cubicBezTo>
                  <a:pt x="15572" y="15266"/>
                  <a:pt x="16577" y="14617"/>
                  <a:pt x="16577" y="13967"/>
                </a:cubicBezTo>
                <a:cubicBezTo>
                  <a:pt x="16577" y="12992"/>
                  <a:pt x="16577" y="12992"/>
                  <a:pt x="16577" y="12992"/>
                </a:cubicBezTo>
                <a:cubicBezTo>
                  <a:pt x="19591" y="11693"/>
                  <a:pt x="21600" y="9420"/>
                  <a:pt x="21600" y="6983"/>
                </a:cubicBezTo>
                <a:cubicBezTo>
                  <a:pt x="21600" y="3086"/>
                  <a:pt x="16828" y="0"/>
                  <a:pt x="10800" y="0"/>
                </a:cubicBezTo>
                <a:close/>
                <a:moveTo>
                  <a:pt x="14819" y="11856"/>
                </a:moveTo>
                <a:cubicBezTo>
                  <a:pt x="14316" y="12018"/>
                  <a:pt x="14316" y="12180"/>
                  <a:pt x="14316" y="12505"/>
                </a:cubicBezTo>
                <a:cubicBezTo>
                  <a:pt x="14316" y="13805"/>
                  <a:pt x="14316" y="13805"/>
                  <a:pt x="14316" y="13805"/>
                </a:cubicBezTo>
                <a:cubicBezTo>
                  <a:pt x="12056" y="13805"/>
                  <a:pt x="12056" y="13805"/>
                  <a:pt x="12056" y="13805"/>
                </a:cubicBezTo>
                <a:cubicBezTo>
                  <a:pt x="12056" y="9582"/>
                  <a:pt x="12056" y="9582"/>
                  <a:pt x="12056" y="9582"/>
                </a:cubicBezTo>
                <a:cubicBezTo>
                  <a:pt x="15070" y="7471"/>
                  <a:pt x="15070" y="7471"/>
                  <a:pt x="15070" y="7471"/>
                </a:cubicBezTo>
                <a:cubicBezTo>
                  <a:pt x="15572" y="7308"/>
                  <a:pt x="15572" y="6821"/>
                  <a:pt x="15070" y="6496"/>
                </a:cubicBezTo>
                <a:cubicBezTo>
                  <a:pt x="14819" y="6171"/>
                  <a:pt x="14065" y="6171"/>
                  <a:pt x="13563" y="6496"/>
                </a:cubicBezTo>
                <a:cubicBezTo>
                  <a:pt x="10800" y="8283"/>
                  <a:pt x="10800" y="8283"/>
                  <a:pt x="10800" y="8283"/>
                </a:cubicBezTo>
                <a:cubicBezTo>
                  <a:pt x="8037" y="6496"/>
                  <a:pt x="8037" y="6496"/>
                  <a:pt x="8037" y="6496"/>
                </a:cubicBezTo>
                <a:cubicBezTo>
                  <a:pt x="7535" y="6171"/>
                  <a:pt x="7033" y="6171"/>
                  <a:pt x="6530" y="6496"/>
                </a:cubicBezTo>
                <a:cubicBezTo>
                  <a:pt x="6028" y="6821"/>
                  <a:pt x="6028" y="7308"/>
                  <a:pt x="6530" y="7471"/>
                </a:cubicBezTo>
                <a:cubicBezTo>
                  <a:pt x="9795" y="9582"/>
                  <a:pt x="9795" y="9582"/>
                  <a:pt x="9795" y="9582"/>
                </a:cubicBezTo>
                <a:cubicBezTo>
                  <a:pt x="9795" y="13805"/>
                  <a:pt x="9795" y="13805"/>
                  <a:pt x="9795" y="13805"/>
                </a:cubicBezTo>
                <a:cubicBezTo>
                  <a:pt x="7535" y="13805"/>
                  <a:pt x="7535" y="13805"/>
                  <a:pt x="7535" y="13805"/>
                </a:cubicBezTo>
                <a:cubicBezTo>
                  <a:pt x="7535" y="12505"/>
                  <a:pt x="7535" y="12505"/>
                  <a:pt x="7535" y="12505"/>
                </a:cubicBezTo>
                <a:cubicBezTo>
                  <a:pt x="7535" y="12180"/>
                  <a:pt x="7284" y="12018"/>
                  <a:pt x="6781" y="11856"/>
                </a:cubicBezTo>
                <a:cubicBezTo>
                  <a:pt x="4019" y="10881"/>
                  <a:pt x="2260" y="9095"/>
                  <a:pt x="2260" y="6983"/>
                </a:cubicBezTo>
                <a:cubicBezTo>
                  <a:pt x="2260" y="3898"/>
                  <a:pt x="6028" y="1299"/>
                  <a:pt x="10800" y="1299"/>
                </a:cubicBezTo>
                <a:cubicBezTo>
                  <a:pt x="15572" y="1299"/>
                  <a:pt x="19340" y="3898"/>
                  <a:pt x="19340" y="6983"/>
                </a:cubicBezTo>
                <a:cubicBezTo>
                  <a:pt x="19340" y="9095"/>
                  <a:pt x="17581" y="10881"/>
                  <a:pt x="14819" y="11856"/>
                </a:cubicBezTo>
                <a:close/>
                <a:moveTo>
                  <a:pt x="14819" y="18352"/>
                </a:moveTo>
                <a:cubicBezTo>
                  <a:pt x="7033" y="18352"/>
                  <a:pt x="7033" y="18352"/>
                  <a:pt x="7033" y="18352"/>
                </a:cubicBezTo>
                <a:cubicBezTo>
                  <a:pt x="6279" y="18352"/>
                  <a:pt x="5777" y="18677"/>
                  <a:pt x="5777" y="19002"/>
                </a:cubicBezTo>
                <a:cubicBezTo>
                  <a:pt x="5777" y="19326"/>
                  <a:pt x="6279" y="19651"/>
                  <a:pt x="7033" y="19651"/>
                </a:cubicBezTo>
                <a:cubicBezTo>
                  <a:pt x="8540" y="19651"/>
                  <a:pt x="8540" y="19651"/>
                  <a:pt x="8540" y="19651"/>
                </a:cubicBezTo>
                <a:cubicBezTo>
                  <a:pt x="8540" y="20138"/>
                  <a:pt x="8540" y="20138"/>
                  <a:pt x="8540" y="20138"/>
                </a:cubicBezTo>
                <a:cubicBezTo>
                  <a:pt x="8540" y="20950"/>
                  <a:pt x="9544" y="21600"/>
                  <a:pt x="10800" y="21600"/>
                </a:cubicBezTo>
                <a:cubicBezTo>
                  <a:pt x="12056" y="21600"/>
                  <a:pt x="13312" y="20950"/>
                  <a:pt x="13312" y="20138"/>
                </a:cubicBezTo>
                <a:cubicBezTo>
                  <a:pt x="13312" y="19651"/>
                  <a:pt x="13312" y="19651"/>
                  <a:pt x="13312" y="19651"/>
                </a:cubicBezTo>
                <a:cubicBezTo>
                  <a:pt x="14819" y="19651"/>
                  <a:pt x="14819" y="19651"/>
                  <a:pt x="14819" y="19651"/>
                </a:cubicBezTo>
                <a:cubicBezTo>
                  <a:pt x="15321" y="19651"/>
                  <a:pt x="15823" y="19326"/>
                  <a:pt x="15823" y="19002"/>
                </a:cubicBezTo>
                <a:cubicBezTo>
                  <a:pt x="15823" y="18677"/>
                  <a:pt x="15321" y="18352"/>
                  <a:pt x="14819" y="18352"/>
                </a:cubicBezTo>
                <a:close/>
                <a:moveTo>
                  <a:pt x="14819" y="16078"/>
                </a:moveTo>
                <a:cubicBezTo>
                  <a:pt x="7033" y="16078"/>
                  <a:pt x="7033" y="16078"/>
                  <a:pt x="7033" y="16078"/>
                </a:cubicBezTo>
                <a:cubicBezTo>
                  <a:pt x="6279" y="16078"/>
                  <a:pt x="5777" y="16403"/>
                  <a:pt x="5777" y="16890"/>
                </a:cubicBezTo>
                <a:cubicBezTo>
                  <a:pt x="5777" y="17215"/>
                  <a:pt x="6279" y="17540"/>
                  <a:pt x="7033" y="17540"/>
                </a:cubicBezTo>
                <a:cubicBezTo>
                  <a:pt x="14819" y="17540"/>
                  <a:pt x="14819" y="17540"/>
                  <a:pt x="14819" y="17540"/>
                </a:cubicBezTo>
                <a:cubicBezTo>
                  <a:pt x="15321" y="17540"/>
                  <a:pt x="15823" y="17215"/>
                  <a:pt x="15823" y="16890"/>
                </a:cubicBezTo>
                <a:cubicBezTo>
                  <a:pt x="15823" y="16403"/>
                  <a:pt x="15321" y="16078"/>
                  <a:pt x="14819" y="1607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sp>
        <p:nvSpPr>
          <p:cNvPr id="197" name="TextBox 17">
            <a:extLst>
              <a:ext uri="{FF2B5EF4-FFF2-40B4-BE49-F238E27FC236}">
                <a16:creationId xmlns:a16="http://schemas.microsoft.com/office/drawing/2014/main" id="{B31672A4-C559-874C-BB1C-B20E6F38F7A9}"/>
              </a:ext>
            </a:extLst>
          </p:cNvPr>
          <p:cNvSpPr txBox="1"/>
          <p:nvPr/>
        </p:nvSpPr>
        <p:spPr>
          <a:xfrm>
            <a:off x="12727522" y="3083503"/>
            <a:ext cx="2583003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Data Exploration</a:t>
            </a:r>
          </a:p>
        </p:txBody>
      </p:sp>
      <p:sp>
        <p:nvSpPr>
          <p:cNvPr id="158" name="Freeform 7">
            <a:extLst>
              <a:ext uri="{FF2B5EF4-FFF2-40B4-BE49-F238E27FC236}">
                <a16:creationId xmlns:a16="http://schemas.microsoft.com/office/drawing/2014/main" id="{1978876F-78DD-83C5-F216-411332AC4A9E}"/>
              </a:ext>
            </a:extLst>
          </p:cNvPr>
          <p:cNvSpPr>
            <a:spLocks noChangeAspect="1"/>
          </p:cNvSpPr>
          <p:nvPr/>
        </p:nvSpPr>
        <p:spPr>
          <a:xfrm>
            <a:off x="13088066" y="4459921"/>
            <a:ext cx="1081425" cy="2063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A2C2E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199" name="TextBox 17">
            <a:extLst>
              <a:ext uri="{FF2B5EF4-FFF2-40B4-BE49-F238E27FC236}">
                <a16:creationId xmlns:a16="http://schemas.microsoft.com/office/drawing/2014/main" id="{17EDB061-15CD-0548-EE57-9D1267C7D177}"/>
              </a:ext>
            </a:extLst>
          </p:cNvPr>
          <p:cNvSpPr txBox="1"/>
          <p:nvPr/>
        </p:nvSpPr>
        <p:spPr>
          <a:xfrm>
            <a:off x="15345052" y="4912788"/>
            <a:ext cx="2583003" cy="56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4"/>
              </a:lnSpc>
            </a:pPr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Analysis</a:t>
            </a:r>
          </a:p>
        </p:txBody>
      </p:sp>
      <p:sp>
        <p:nvSpPr>
          <p:cNvPr id="200" name="TextBox 17">
            <a:extLst>
              <a:ext uri="{FF2B5EF4-FFF2-40B4-BE49-F238E27FC236}">
                <a16:creationId xmlns:a16="http://schemas.microsoft.com/office/drawing/2014/main" id="{AD51B4E4-2420-9468-19B1-C506588F8817}"/>
              </a:ext>
            </a:extLst>
          </p:cNvPr>
          <p:cNvSpPr txBox="1"/>
          <p:nvPr/>
        </p:nvSpPr>
        <p:spPr>
          <a:xfrm>
            <a:off x="11590197" y="8249999"/>
            <a:ext cx="2583003" cy="56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4"/>
              </a:lnSpc>
            </a:pPr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Validation</a:t>
            </a:r>
          </a:p>
        </p:txBody>
      </p:sp>
      <p:sp>
        <p:nvSpPr>
          <p:cNvPr id="201" name="TextBox 17">
            <a:extLst>
              <a:ext uri="{FF2B5EF4-FFF2-40B4-BE49-F238E27FC236}">
                <a16:creationId xmlns:a16="http://schemas.microsoft.com/office/drawing/2014/main" id="{F334F0FA-E024-896C-7FCE-D2CFD518843D}"/>
              </a:ext>
            </a:extLst>
          </p:cNvPr>
          <p:cNvSpPr txBox="1"/>
          <p:nvPr/>
        </p:nvSpPr>
        <p:spPr>
          <a:xfrm>
            <a:off x="8748699" y="6418424"/>
            <a:ext cx="2583003" cy="56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4"/>
              </a:lnSpc>
            </a:pPr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Hypothesis</a:t>
            </a:r>
          </a:p>
        </p:txBody>
      </p:sp>
      <p:sp>
        <p:nvSpPr>
          <p:cNvPr id="204" name="TextBox 17">
            <a:extLst>
              <a:ext uri="{FF2B5EF4-FFF2-40B4-BE49-F238E27FC236}">
                <a16:creationId xmlns:a16="http://schemas.microsoft.com/office/drawing/2014/main" id="{275DF65C-345F-1B7C-BA6D-A127E5BE52F0}"/>
              </a:ext>
            </a:extLst>
          </p:cNvPr>
          <p:cNvSpPr txBox="1"/>
          <p:nvPr/>
        </p:nvSpPr>
        <p:spPr>
          <a:xfrm>
            <a:off x="13245308" y="930631"/>
            <a:ext cx="2583003" cy="56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4"/>
              </a:lnSpc>
            </a:pPr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Data Collection</a:t>
            </a:r>
          </a:p>
        </p:txBody>
      </p:sp>
      <p:sp>
        <p:nvSpPr>
          <p:cNvPr id="209" name="Shape">
            <a:extLst>
              <a:ext uri="{FF2B5EF4-FFF2-40B4-BE49-F238E27FC236}">
                <a16:creationId xmlns:a16="http://schemas.microsoft.com/office/drawing/2014/main" id="{24A01866-42CF-B796-2A79-D48BA4FEE68A}"/>
              </a:ext>
            </a:extLst>
          </p:cNvPr>
          <p:cNvSpPr>
            <a:spLocks noChangeAspect="1"/>
          </p:cNvSpPr>
          <p:nvPr/>
        </p:nvSpPr>
        <p:spPr>
          <a:xfrm>
            <a:off x="15580564" y="5705915"/>
            <a:ext cx="907045" cy="753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70" y="19224"/>
                </a:moveTo>
                <a:cubicBezTo>
                  <a:pt x="20116" y="19224"/>
                  <a:pt x="20116" y="19224"/>
                  <a:pt x="20116" y="19224"/>
                </a:cubicBezTo>
                <a:cubicBezTo>
                  <a:pt x="20116" y="5400"/>
                  <a:pt x="20116" y="5400"/>
                  <a:pt x="20116" y="5400"/>
                </a:cubicBezTo>
                <a:cubicBezTo>
                  <a:pt x="20116" y="4752"/>
                  <a:pt x="19621" y="4320"/>
                  <a:pt x="19292" y="4320"/>
                </a:cubicBezTo>
                <a:cubicBezTo>
                  <a:pt x="18302" y="4320"/>
                  <a:pt x="18302" y="4320"/>
                  <a:pt x="18302" y="4320"/>
                </a:cubicBezTo>
                <a:cubicBezTo>
                  <a:pt x="17808" y="6048"/>
                  <a:pt x="17808" y="6048"/>
                  <a:pt x="17808" y="6048"/>
                </a:cubicBezTo>
                <a:cubicBezTo>
                  <a:pt x="18632" y="6048"/>
                  <a:pt x="18632" y="6048"/>
                  <a:pt x="18632" y="6048"/>
                </a:cubicBezTo>
                <a:cubicBezTo>
                  <a:pt x="18632" y="18360"/>
                  <a:pt x="18632" y="18360"/>
                  <a:pt x="18632" y="18360"/>
                </a:cubicBezTo>
                <a:cubicBezTo>
                  <a:pt x="2968" y="18360"/>
                  <a:pt x="2968" y="18360"/>
                  <a:pt x="2968" y="18360"/>
                </a:cubicBezTo>
                <a:cubicBezTo>
                  <a:pt x="2968" y="6048"/>
                  <a:pt x="2968" y="6048"/>
                  <a:pt x="2968" y="6048"/>
                </a:cubicBezTo>
                <a:cubicBezTo>
                  <a:pt x="5111" y="6048"/>
                  <a:pt x="5111" y="6048"/>
                  <a:pt x="5111" y="6048"/>
                </a:cubicBezTo>
                <a:cubicBezTo>
                  <a:pt x="6760" y="4320"/>
                  <a:pt x="6760" y="4320"/>
                  <a:pt x="6760" y="4320"/>
                </a:cubicBezTo>
                <a:cubicBezTo>
                  <a:pt x="2473" y="4320"/>
                  <a:pt x="2473" y="4320"/>
                  <a:pt x="2473" y="4320"/>
                </a:cubicBezTo>
                <a:cubicBezTo>
                  <a:pt x="1979" y="4320"/>
                  <a:pt x="1649" y="4752"/>
                  <a:pt x="1649" y="5400"/>
                </a:cubicBezTo>
                <a:cubicBezTo>
                  <a:pt x="1649" y="19224"/>
                  <a:pt x="1649" y="19224"/>
                  <a:pt x="1649" y="19224"/>
                </a:cubicBezTo>
                <a:cubicBezTo>
                  <a:pt x="495" y="19224"/>
                  <a:pt x="495" y="19224"/>
                  <a:pt x="495" y="19224"/>
                </a:cubicBezTo>
                <a:cubicBezTo>
                  <a:pt x="165" y="19224"/>
                  <a:pt x="0" y="19440"/>
                  <a:pt x="0" y="19656"/>
                </a:cubicBezTo>
                <a:cubicBezTo>
                  <a:pt x="0" y="20736"/>
                  <a:pt x="824" y="21600"/>
                  <a:pt x="1649" y="21600"/>
                </a:cubicBezTo>
                <a:cubicBezTo>
                  <a:pt x="14510" y="21600"/>
                  <a:pt x="14510" y="21600"/>
                  <a:pt x="14510" y="21600"/>
                </a:cubicBezTo>
                <a:cubicBezTo>
                  <a:pt x="14510" y="20736"/>
                  <a:pt x="14510" y="20736"/>
                  <a:pt x="14510" y="20736"/>
                </a:cubicBezTo>
                <a:cubicBezTo>
                  <a:pt x="14510" y="20520"/>
                  <a:pt x="14675" y="20304"/>
                  <a:pt x="15005" y="20304"/>
                </a:cubicBezTo>
                <a:cubicBezTo>
                  <a:pt x="15169" y="20304"/>
                  <a:pt x="15499" y="20520"/>
                  <a:pt x="15499" y="20736"/>
                </a:cubicBezTo>
                <a:cubicBezTo>
                  <a:pt x="15499" y="21600"/>
                  <a:pt x="15499" y="21600"/>
                  <a:pt x="15499" y="21600"/>
                </a:cubicBezTo>
                <a:cubicBezTo>
                  <a:pt x="16159" y="21600"/>
                  <a:pt x="16159" y="21600"/>
                  <a:pt x="16159" y="21600"/>
                </a:cubicBezTo>
                <a:cubicBezTo>
                  <a:pt x="16159" y="20736"/>
                  <a:pt x="16159" y="20736"/>
                  <a:pt x="16159" y="20736"/>
                </a:cubicBezTo>
                <a:cubicBezTo>
                  <a:pt x="16159" y="20520"/>
                  <a:pt x="16324" y="20304"/>
                  <a:pt x="16653" y="20304"/>
                </a:cubicBezTo>
                <a:cubicBezTo>
                  <a:pt x="16818" y="20304"/>
                  <a:pt x="16983" y="20520"/>
                  <a:pt x="16983" y="20736"/>
                </a:cubicBezTo>
                <a:cubicBezTo>
                  <a:pt x="16983" y="21600"/>
                  <a:pt x="16983" y="21600"/>
                  <a:pt x="16983" y="21600"/>
                </a:cubicBezTo>
                <a:cubicBezTo>
                  <a:pt x="19951" y="21600"/>
                  <a:pt x="19951" y="21600"/>
                  <a:pt x="19951" y="21600"/>
                </a:cubicBezTo>
                <a:cubicBezTo>
                  <a:pt x="20776" y="21600"/>
                  <a:pt x="21600" y="20736"/>
                  <a:pt x="21600" y="19656"/>
                </a:cubicBezTo>
                <a:cubicBezTo>
                  <a:pt x="21600" y="19440"/>
                  <a:pt x="21435" y="19224"/>
                  <a:pt x="21270" y="19224"/>
                </a:cubicBezTo>
                <a:close/>
                <a:moveTo>
                  <a:pt x="5111" y="8424"/>
                </a:moveTo>
                <a:cubicBezTo>
                  <a:pt x="7915" y="5832"/>
                  <a:pt x="7915" y="5832"/>
                  <a:pt x="7915" y="5832"/>
                </a:cubicBezTo>
                <a:cubicBezTo>
                  <a:pt x="9728" y="8856"/>
                  <a:pt x="9728" y="8856"/>
                  <a:pt x="9728" y="8856"/>
                </a:cubicBezTo>
                <a:cubicBezTo>
                  <a:pt x="10058" y="9288"/>
                  <a:pt x="10058" y="9288"/>
                  <a:pt x="10058" y="9288"/>
                </a:cubicBezTo>
                <a:cubicBezTo>
                  <a:pt x="10388" y="8856"/>
                  <a:pt x="10388" y="8856"/>
                  <a:pt x="10388" y="8856"/>
                </a:cubicBezTo>
                <a:cubicBezTo>
                  <a:pt x="15499" y="4320"/>
                  <a:pt x="15499" y="4320"/>
                  <a:pt x="15499" y="4320"/>
                </a:cubicBezTo>
                <a:cubicBezTo>
                  <a:pt x="16324" y="5616"/>
                  <a:pt x="16324" y="5616"/>
                  <a:pt x="16324" y="5616"/>
                </a:cubicBezTo>
                <a:cubicBezTo>
                  <a:pt x="16489" y="5616"/>
                  <a:pt x="16489" y="5832"/>
                  <a:pt x="16489" y="5832"/>
                </a:cubicBezTo>
                <a:cubicBezTo>
                  <a:pt x="16489" y="5832"/>
                  <a:pt x="16489" y="5832"/>
                  <a:pt x="16653" y="5616"/>
                </a:cubicBezTo>
                <a:cubicBezTo>
                  <a:pt x="16653" y="5616"/>
                  <a:pt x="16653" y="5616"/>
                  <a:pt x="16653" y="5616"/>
                </a:cubicBezTo>
                <a:cubicBezTo>
                  <a:pt x="18302" y="216"/>
                  <a:pt x="18302" y="216"/>
                  <a:pt x="18302" y="216"/>
                </a:cubicBezTo>
                <a:cubicBezTo>
                  <a:pt x="18467" y="216"/>
                  <a:pt x="18467" y="216"/>
                  <a:pt x="18302" y="0"/>
                </a:cubicBezTo>
                <a:cubicBezTo>
                  <a:pt x="18302" y="0"/>
                  <a:pt x="18302" y="0"/>
                  <a:pt x="18137" y="0"/>
                </a:cubicBezTo>
                <a:cubicBezTo>
                  <a:pt x="18137" y="0"/>
                  <a:pt x="18137" y="0"/>
                  <a:pt x="18137" y="0"/>
                </a:cubicBezTo>
                <a:cubicBezTo>
                  <a:pt x="13850" y="1080"/>
                  <a:pt x="13850" y="1080"/>
                  <a:pt x="13850" y="1080"/>
                </a:cubicBezTo>
                <a:cubicBezTo>
                  <a:pt x="13850" y="1080"/>
                  <a:pt x="13850" y="1080"/>
                  <a:pt x="13685" y="1296"/>
                </a:cubicBezTo>
                <a:cubicBezTo>
                  <a:pt x="13685" y="1296"/>
                  <a:pt x="13685" y="1512"/>
                  <a:pt x="13850" y="1512"/>
                </a:cubicBezTo>
                <a:cubicBezTo>
                  <a:pt x="14510" y="2808"/>
                  <a:pt x="14510" y="2808"/>
                  <a:pt x="14510" y="2808"/>
                </a:cubicBezTo>
                <a:cubicBezTo>
                  <a:pt x="10058" y="7776"/>
                  <a:pt x="10058" y="7776"/>
                  <a:pt x="10058" y="7776"/>
                </a:cubicBezTo>
                <a:cubicBezTo>
                  <a:pt x="8079" y="5184"/>
                  <a:pt x="8079" y="5184"/>
                  <a:pt x="8079" y="5184"/>
                </a:cubicBezTo>
                <a:cubicBezTo>
                  <a:pt x="7915" y="4968"/>
                  <a:pt x="7915" y="4968"/>
                  <a:pt x="7915" y="4968"/>
                </a:cubicBezTo>
                <a:cubicBezTo>
                  <a:pt x="7750" y="4968"/>
                  <a:pt x="7750" y="4968"/>
                  <a:pt x="7750" y="4968"/>
                </a:cubicBezTo>
                <a:cubicBezTo>
                  <a:pt x="4947" y="7992"/>
                  <a:pt x="4947" y="7992"/>
                  <a:pt x="4947" y="7992"/>
                </a:cubicBezTo>
                <a:cubicBezTo>
                  <a:pt x="4947" y="8208"/>
                  <a:pt x="5111" y="8208"/>
                  <a:pt x="5111" y="8424"/>
                </a:cubicBezTo>
                <a:close/>
                <a:moveTo>
                  <a:pt x="11212" y="14688"/>
                </a:moveTo>
                <a:cubicBezTo>
                  <a:pt x="11212" y="16632"/>
                  <a:pt x="11212" y="16632"/>
                  <a:pt x="11212" y="16632"/>
                </a:cubicBezTo>
                <a:cubicBezTo>
                  <a:pt x="11212" y="16848"/>
                  <a:pt x="11377" y="17064"/>
                  <a:pt x="11707" y="17064"/>
                </a:cubicBezTo>
                <a:cubicBezTo>
                  <a:pt x="11872" y="17064"/>
                  <a:pt x="12037" y="16848"/>
                  <a:pt x="12037" y="16632"/>
                </a:cubicBezTo>
                <a:cubicBezTo>
                  <a:pt x="12037" y="14688"/>
                  <a:pt x="12037" y="14688"/>
                  <a:pt x="12037" y="14688"/>
                </a:cubicBezTo>
                <a:cubicBezTo>
                  <a:pt x="12037" y="14256"/>
                  <a:pt x="11872" y="14040"/>
                  <a:pt x="11707" y="14040"/>
                </a:cubicBezTo>
                <a:cubicBezTo>
                  <a:pt x="11377" y="14040"/>
                  <a:pt x="11212" y="14256"/>
                  <a:pt x="11212" y="14688"/>
                </a:cubicBezTo>
                <a:close/>
                <a:moveTo>
                  <a:pt x="10058" y="11664"/>
                </a:moveTo>
                <a:cubicBezTo>
                  <a:pt x="9728" y="11664"/>
                  <a:pt x="9563" y="11880"/>
                  <a:pt x="9563" y="12312"/>
                </a:cubicBezTo>
                <a:cubicBezTo>
                  <a:pt x="9563" y="16632"/>
                  <a:pt x="9563" y="16632"/>
                  <a:pt x="9563" y="16632"/>
                </a:cubicBezTo>
                <a:cubicBezTo>
                  <a:pt x="9563" y="16848"/>
                  <a:pt x="9728" y="17064"/>
                  <a:pt x="10058" y="17064"/>
                </a:cubicBezTo>
                <a:cubicBezTo>
                  <a:pt x="10223" y="17064"/>
                  <a:pt x="10388" y="16848"/>
                  <a:pt x="10388" y="16632"/>
                </a:cubicBezTo>
                <a:cubicBezTo>
                  <a:pt x="10388" y="12312"/>
                  <a:pt x="10388" y="12312"/>
                  <a:pt x="10388" y="12312"/>
                </a:cubicBezTo>
                <a:cubicBezTo>
                  <a:pt x="10388" y="11880"/>
                  <a:pt x="10223" y="11664"/>
                  <a:pt x="10058" y="11664"/>
                </a:cubicBezTo>
                <a:close/>
                <a:moveTo>
                  <a:pt x="7915" y="14688"/>
                </a:moveTo>
                <a:cubicBezTo>
                  <a:pt x="7915" y="16632"/>
                  <a:pt x="7915" y="16632"/>
                  <a:pt x="7915" y="16632"/>
                </a:cubicBezTo>
                <a:cubicBezTo>
                  <a:pt x="7915" y="16848"/>
                  <a:pt x="8079" y="17064"/>
                  <a:pt x="8409" y="17064"/>
                </a:cubicBezTo>
                <a:cubicBezTo>
                  <a:pt x="8574" y="17064"/>
                  <a:pt x="8739" y="16848"/>
                  <a:pt x="8739" y="16632"/>
                </a:cubicBezTo>
                <a:cubicBezTo>
                  <a:pt x="8739" y="14688"/>
                  <a:pt x="8739" y="14688"/>
                  <a:pt x="8739" y="14688"/>
                </a:cubicBezTo>
                <a:cubicBezTo>
                  <a:pt x="8739" y="14256"/>
                  <a:pt x="8574" y="14040"/>
                  <a:pt x="8409" y="14040"/>
                </a:cubicBezTo>
                <a:cubicBezTo>
                  <a:pt x="8079" y="14040"/>
                  <a:pt x="7915" y="14256"/>
                  <a:pt x="7915" y="14688"/>
                </a:cubicBezTo>
                <a:close/>
                <a:moveTo>
                  <a:pt x="6266" y="12312"/>
                </a:moveTo>
                <a:cubicBezTo>
                  <a:pt x="6266" y="16632"/>
                  <a:pt x="6266" y="16632"/>
                  <a:pt x="6266" y="16632"/>
                </a:cubicBezTo>
                <a:cubicBezTo>
                  <a:pt x="6266" y="16848"/>
                  <a:pt x="6431" y="17064"/>
                  <a:pt x="6760" y="17064"/>
                </a:cubicBezTo>
                <a:cubicBezTo>
                  <a:pt x="6925" y="17064"/>
                  <a:pt x="7090" y="16848"/>
                  <a:pt x="7090" y="16632"/>
                </a:cubicBezTo>
                <a:cubicBezTo>
                  <a:pt x="7090" y="12312"/>
                  <a:pt x="7090" y="12312"/>
                  <a:pt x="7090" y="12312"/>
                </a:cubicBezTo>
                <a:cubicBezTo>
                  <a:pt x="7090" y="11880"/>
                  <a:pt x="6925" y="11664"/>
                  <a:pt x="6760" y="11664"/>
                </a:cubicBezTo>
                <a:cubicBezTo>
                  <a:pt x="6431" y="11664"/>
                  <a:pt x="6266" y="11880"/>
                  <a:pt x="6266" y="12312"/>
                </a:cubicBezTo>
                <a:close/>
                <a:moveTo>
                  <a:pt x="4947" y="10152"/>
                </a:moveTo>
                <a:cubicBezTo>
                  <a:pt x="4947" y="10152"/>
                  <a:pt x="4947" y="10368"/>
                  <a:pt x="4782" y="10368"/>
                </a:cubicBezTo>
                <a:cubicBezTo>
                  <a:pt x="4782" y="10368"/>
                  <a:pt x="4617" y="10584"/>
                  <a:pt x="4617" y="10800"/>
                </a:cubicBezTo>
                <a:cubicBezTo>
                  <a:pt x="4617" y="16632"/>
                  <a:pt x="4617" y="16632"/>
                  <a:pt x="4617" y="16632"/>
                </a:cubicBezTo>
                <a:cubicBezTo>
                  <a:pt x="4617" y="16848"/>
                  <a:pt x="4782" y="17064"/>
                  <a:pt x="5111" y="17064"/>
                </a:cubicBezTo>
                <a:cubicBezTo>
                  <a:pt x="5276" y="17064"/>
                  <a:pt x="5606" y="16848"/>
                  <a:pt x="5606" y="16632"/>
                </a:cubicBezTo>
                <a:cubicBezTo>
                  <a:pt x="5606" y="10800"/>
                  <a:pt x="5606" y="10800"/>
                  <a:pt x="5606" y="10800"/>
                </a:cubicBezTo>
                <a:cubicBezTo>
                  <a:pt x="5606" y="10584"/>
                  <a:pt x="5276" y="10152"/>
                  <a:pt x="5111" y="10152"/>
                </a:cubicBezTo>
                <a:cubicBezTo>
                  <a:pt x="5111" y="10152"/>
                  <a:pt x="4947" y="10152"/>
                  <a:pt x="4947" y="10152"/>
                </a:cubicBezTo>
                <a:close/>
                <a:moveTo>
                  <a:pt x="17148" y="13176"/>
                </a:moveTo>
                <a:cubicBezTo>
                  <a:pt x="15169" y="13176"/>
                  <a:pt x="15169" y="13176"/>
                  <a:pt x="15169" y="13176"/>
                </a:cubicBezTo>
                <a:cubicBezTo>
                  <a:pt x="15005" y="13176"/>
                  <a:pt x="14840" y="13392"/>
                  <a:pt x="14840" y="13608"/>
                </a:cubicBezTo>
                <a:cubicBezTo>
                  <a:pt x="14840" y="14040"/>
                  <a:pt x="15005" y="14256"/>
                  <a:pt x="15169" y="14256"/>
                </a:cubicBezTo>
                <a:cubicBezTo>
                  <a:pt x="17148" y="14256"/>
                  <a:pt x="17148" y="14256"/>
                  <a:pt x="17148" y="14256"/>
                </a:cubicBezTo>
                <a:cubicBezTo>
                  <a:pt x="17478" y="14256"/>
                  <a:pt x="17643" y="14040"/>
                  <a:pt x="17643" y="13608"/>
                </a:cubicBezTo>
                <a:cubicBezTo>
                  <a:pt x="17643" y="13392"/>
                  <a:pt x="17478" y="13176"/>
                  <a:pt x="17148" y="13176"/>
                </a:cubicBezTo>
                <a:close/>
                <a:moveTo>
                  <a:pt x="17148" y="15552"/>
                </a:moveTo>
                <a:cubicBezTo>
                  <a:pt x="15169" y="15552"/>
                  <a:pt x="15169" y="15552"/>
                  <a:pt x="15169" y="15552"/>
                </a:cubicBezTo>
                <a:cubicBezTo>
                  <a:pt x="15005" y="15552"/>
                  <a:pt x="14840" y="15768"/>
                  <a:pt x="14840" y="16200"/>
                </a:cubicBezTo>
                <a:cubicBezTo>
                  <a:pt x="14840" y="16416"/>
                  <a:pt x="15005" y="16848"/>
                  <a:pt x="15169" y="16848"/>
                </a:cubicBezTo>
                <a:cubicBezTo>
                  <a:pt x="17148" y="16848"/>
                  <a:pt x="17148" y="16848"/>
                  <a:pt x="17148" y="16848"/>
                </a:cubicBezTo>
                <a:cubicBezTo>
                  <a:pt x="17478" y="16848"/>
                  <a:pt x="17643" y="16416"/>
                  <a:pt x="17643" y="16200"/>
                </a:cubicBezTo>
                <a:cubicBezTo>
                  <a:pt x="17643" y="15768"/>
                  <a:pt x="17478" y="15552"/>
                  <a:pt x="17148" y="1555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910DA6C-C682-FF33-8478-98B43EFF5E37}"/>
              </a:ext>
            </a:extLst>
          </p:cNvPr>
          <p:cNvGrpSpPr>
            <a:grpSpLocks noChangeAspect="1"/>
          </p:cNvGrpSpPr>
          <p:nvPr/>
        </p:nvGrpSpPr>
        <p:grpSpPr>
          <a:xfrm>
            <a:off x="15100120" y="3034188"/>
            <a:ext cx="825680" cy="693459"/>
            <a:chOff x="6710246" y="3249725"/>
            <a:chExt cx="1284283" cy="1045836"/>
          </a:xfrm>
        </p:grpSpPr>
        <p:sp>
          <p:nvSpPr>
            <p:cNvPr id="206" name="Shape">
              <a:extLst>
                <a:ext uri="{FF2B5EF4-FFF2-40B4-BE49-F238E27FC236}">
                  <a16:creationId xmlns:a16="http://schemas.microsoft.com/office/drawing/2014/main" id="{814C39B1-DD3E-10F5-4115-8EDA8BB66C55}"/>
                </a:ext>
              </a:extLst>
            </p:cNvPr>
            <p:cNvSpPr/>
            <p:nvPr/>
          </p:nvSpPr>
          <p:spPr>
            <a:xfrm>
              <a:off x="6710246" y="3252752"/>
              <a:ext cx="905108" cy="1042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45" y="18409"/>
                  </a:moveTo>
                  <a:cubicBezTo>
                    <a:pt x="4483" y="18409"/>
                    <a:pt x="4483" y="18409"/>
                    <a:pt x="4483" y="18409"/>
                  </a:cubicBezTo>
                  <a:cubicBezTo>
                    <a:pt x="4891" y="18409"/>
                    <a:pt x="5298" y="17918"/>
                    <a:pt x="5298" y="17427"/>
                  </a:cubicBezTo>
                  <a:cubicBezTo>
                    <a:pt x="5298" y="8100"/>
                    <a:pt x="5298" y="8100"/>
                    <a:pt x="5298" y="8100"/>
                  </a:cubicBezTo>
                  <a:cubicBezTo>
                    <a:pt x="5298" y="7609"/>
                    <a:pt x="4891" y="7118"/>
                    <a:pt x="4483" y="7118"/>
                  </a:cubicBezTo>
                  <a:cubicBezTo>
                    <a:pt x="2445" y="7118"/>
                    <a:pt x="2445" y="7118"/>
                    <a:pt x="2445" y="7118"/>
                  </a:cubicBezTo>
                  <a:cubicBezTo>
                    <a:pt x="2038" y="7118"/>
                    <a:pt x="1630" y="7609"/>
                    <a:pt x="1630" y="8100"/>
                  </a:cubicBezTo>
                  <a:cubicBezTo>
                    <a:pt x="1630" y="17427"/>
                    <a:pt x="1630" y="17427"/>
                    <a:pt x="1630" y="17427"/>
                  </a:cubicBezTo>
                  <a:cubicBezTo>
                    <a:pt x="1630" y="17918"/>
                    <a:pt x="2038" y="18409"/>
                    <a:pt x="2445" y="18409"/>
                  </a:cubicBezTo>
                  <a:close/>
                  <a:moveTo>
                    <a:pt x="7336" y="18409"/>
                  </a:moveTo>
                  <a:cubicBezTo>
                    <a:pt x="9374" y="18409"/>
                    <a:pt x="9374" y="18409"/>
                    <a:pt x="9374" y="18409"/>
                  </a:cubicBezTo>
                  <a:cubicBezTo>
                    <a:pt x="9985" y="18409"/>
                    <a:pt x="10189" y="17918"/>
                    <a:pt x="10189" y="17427"/>
                  </a:cubicBezTo>
                  <a:cubicBezTo>
                    <a:pt x="10189" y="982"/>
                    <a:pt x="10189" y="982"/>
                    <a:pt x="10189" y="982"/>
                  </a:cubicBezTo>
                  <a:cubicBezTo>
                    <a:pt x="10189" y="491"/>
                    <a:pt x="9985" y="0"/>
                    <a:pt x="9374" y="0"/>
                  </a:cubicBezTo>
                  <a:cubicBezTo>
                    <a:pt x="7336" y="0"/>
                    <a:pt x="7336" y="0"/>
                    <a:pt x="7336" y="0"/>
                  </a:cubicBezTo>
                  <a:cubicBezTo>
                    <a:pt x="6928" y="0"/>
                    <a:pt x="6521" y="491"/>
                    <a:pt x="6521" y="982"/>
                  </a:cubicBezTo>
                  <a:cubicBezTo>
                    <a:pt x="6521" y="17427"/>
                    <a:pt x="6521" y="17427"/>
                    <a:pt x="6521" y="17427"/>
                  </a:cubicBezTo>
                  <a:cubicBezTo>
                    <a:pt x="6521" y="17918"/>
                    <a:pt x="6928" y="18409"/>
                    <a:pt x="7336" y="18409"/>
                  </a:cubicBezTo>
                  <a:close/>
                  <a:moveTo>
                    <a:pt x="12226" y="18409"/>
                  </a:moveTo>
                  <a:cubicBezTo>
                    <a:pt x="14468" y="18409"/>
                    <a:pt x="14468" y="18409"/>
                    <a:pt x="14468" y="18409"/>
                  </a:cubicBezTo>
                  <a:cubicBezTo>
                    <a:pt x="14875" y="18409"/>
                    <a:pt x="15079" y="17918"/>
                    <a:pt x="15079" y="17427"/>
                  </a:cubicBezTo>
                  <a:cubicBezTo>
                    <a:pt x="15079" y="4909"/>
                    <a:pt x="15079" y="4909"/>
                    <a:pt x="15079" y="4909"/>
                  </a:cubicBezTo>
                  <a:cubicBezTo>
                    <a:pt x="15079" y="4418"/>
                    <a:pt x="14875" y="3927"/>
                    <a:pt x="14468" y="3927"/>
                  </a:cubicBezTo>
                  <a:cubicBezTo>
                    <a:pt x="12226" y="3927"/>
                    <a:pt x="12226" y="3927"/>
                    <a:pt x="12226" y="3927"/>
                  </a:cubicBezTo>
                  <a:cubicBezTo>
                    <a:pt x="11819" y="3927"/>
                    <a:pt x="11411" y="4418"/>
                    <a:pt x="11411" y="4909"/>
                  </a:cubicBezTo>
                  <a:cubicBezTo>
                    <a:pt x="11411" y="17427"/>
                    <a:pt x="11411" y="17427"/>
                    <a:pt x="11411" y="17427"/>
                  </a:cubicBezTo>
                  <a:cubicBezTo>
                    <a:pt x="11411" y="17918"/>
                    <a:pt x="11819" y="18409"/>
                    <a:pt x="12226" y="18409"/>
                  </a:cubicBezTo>
                  <a:close/>
                  <a:moveTo>
                    <a:pt x="12430" y="5155"/>
                  </a:moveTo>
                  <a:cubicBezTo>
                    <a:pt x="14264" y="5155"/>
                    <a:pt x="14264" y="5155"/>
                    <a:pt x="14264" y="5155"/>
                  </a:cubicBezTo>
                  <a:cubicBezTo>
                    <a:pt x="14264" y="17182"/>
                    <a:pt x="14264" y="17182"/>
                    <a:pt x="14264" y="17182"/>
                  </a:cubicBezTo>
                  <a:cubicBezTo>
                    <a:pt x="12430" y="17182"/>
                    <a:pt x="12430" y="17182"/>
                    <a:pt x="12430" y="17182"/>
                  </a:cubicBezTo>
                  <a:lnTo>
                    <a:pt x="12430" y="5155"/>
                  </a:lnTo>
                  <a:close/>
                  <a:moveTo>
                    <a:pt x="17321" y="18409"/>
                  </a:moveTo>
                  <a:cubicBezTo>
                    <a:pt x="19358" y="18409"/>
                    <a:pt x="19358" y="18409"/>
                    <a:pt x="19358" y="18409"/>
                  </a:cubicBezTo>
                  <a:cubicBezTo>
                    <a:pt x="19766" y="18409"/>
                    <a:pt x="20174" y="17918"/>
                    <a:pt x="20174" y="17427"/>
                  </a:cubicBezTo>
                  <a:cubicBezTo>
                    <a:pt x="20174" y="11536"/>
                    <a:pt x="20174" y="11536"/>
                    <a:pt x="20174" y="11536"/>
                  </a:cubicBezTo>
                  <a:cubicBezTo>
                    <a:pt x="20174" y="11045"/>
                    <a:pt x="19766" y="10800"/>
                    <a:pt x="19358" y="10800"/>
                  </a:cubicBezTo>
                  <a:cubicBezTo>
                    <a:pt x="17321" y="10800"/>
                    <a:pt x="17321" y="10800"/>
                    <a:pt x="17321" y="10800"/>
                  </a:cubicBezTo>
                  <a:cubicBezTo>
                    <a:pt x="16709" y="10800"/>
                    <a:pt x="16506" y="11045"/>
                    <a:pt x="16506" y="11536"/>
                  </a:cubicBezTo>
                  <a:cubicBezTo>
                    <a:pt x="16506" y="17427"/>
                    <a:pt x="16506" y="17427"/>
                    <a:pt x="16506" y="17427"/>
                  </a:cubicBezTo>
                  <a:cubicBezTo>
                    <a:pt x="16506" y="17918"/>
                    <a:pt x="16709" y="18409"/>
                    <a:pt x="17321" y="18409"/>
                  </a:cubicBezTo>
                  <a:close/>
                  <a:moveTo>
                    <a:pt x="20785" y="19391"/>
                  </a:moveTo>
                  <a:cubicBezTo>
                    <a:pt x="1019" y="19391"/>
                    <a:pt x="1019" y="19391"/>
                    <a:pt x="1019" y="19391"/>
                  </a:cubicBezTo>
                  <a:cubicBezTo>
                    <a:pt x="408" y="19391"/>
                    <a:pt x="0" y="19882"/>
                    <a:pt x="0" y="20618"/>
                  </a:cubicBezTo>
                  <a:cubicBezTo>
                    <a:pt x="0" y="21109"/>
                    <a:pt x="408" y="21600"/>
                    <a:pt x="1019" y="21600"/>
                  </a:cubicBezTo>
                  <a:cubicBezTo>
                    <a:pt x="20785" y="21600"/>
                    <a:pt x="20785" y="21600"/>
                    <a:pt x="20785" y="21600"/>
                  </a:cubicBezTo>
                  <a:cubicBezTo>
                    <a:pt x="21192" y="21600"/>
                    <a:pt x="21600" y="21109"/>
                    <a:pt x="21600" y="20618"/>
                  </a:cubicBezTo>
                  <a:cubicBezTo>
                    <a:pt x="21600" y="19882"/>
                    <a:pt x="21192" y="19391"/>
                    <a:pt x="20785" y="19391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21919" tIns="121919" rIns="121919" bIns="121919"/>
            <a:lstStyle/>
            <a:p>
              <a:endParaRPr dirty="0"/>
            </a:p>
          </p:txBody>
        </p:sp>
        <p:sp>
          <p:nvSpPr>
            <p:cNvPr id="207" name="Shape">
              <a:extLst>
                <a:ext uri="{FF2B5EF4-FFF2-40B4-BE49-F238E27FC236}">
                  <a16:creationId xmlns:a16="http://schemas.microsoft.com/office/drawing/2014/main" id="{012FFE17-287C-63A0-B137-968617D88A00}"/>
                </a:ext>
              </a:extLst>
            </p:cNvPr>
            <p:cNvSpPr>
              <a:spLocks noChangeAspect="1"/>
            </p:cNvSpPr>
            <p:nvPr/>
          </p:nvSpPr>
          <p:spPr>
            <a:xfrm rot="1048511">
              <a:off x="7295222" y="3249725"/>
              <a:ext cx="699307" cy="699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380" extrusionOk="0">
                  <a:moveTo>
                    <a:pt x="20722" y="17912"/>
                  </a:moveTo>
                  <a:cubicBezTo>
                    <a:pt x="15805" y="12995"/>
                    <a:pt x="15805" y="12995"/>
                    <a:pt x="15805" y="12995"/>
                  </a:cubicBezTo>
                  <a:cubicBezTo>
                    <a:pt x="15102" y="14224"/>
                    <a:pt x="14049" y="15102"/>
                    <a:pt x="12995" y="15805"/>
                  </a:cubicBezTo>
                  <a:cubicBezTo>
                    <a:pt x="17912" y="20722"/>
                    <a:pt x="17912" y="20722"/>
                    <a:pt x="17912" y="20722"/>
                  </a:cubicBezTo>
                  <a:cubicBezTo>
                    <a:pt x="18615" y="21600"/>
                    <a:pt x="20020" y="21600"/>
                    <a:pt x="20722" y="20722"/>
                  </a:cubicBezTo>
                  <a:cubicBezTo>
                    <a:pt x="21600" y="20020"/>
                    <a:pt x="21600" y="18790"/>
                    <a:pt x="20722" y="17912"/>
                  </a:cubicBezTo>
                  <a:close/>
                  <a:moveTo>
                    <a:pt x="15980" y="8078"/>
                  </a:moveTo>
                  <a:cubicBezTo>
                    <a:pt x="15980" y="3512"/>
                    <a:pt x="12468" y="0"/>
                    <a:pt x="7902" y="0"/>
                  </a:cubicBezTo>
                  <a:cubicBezTo>
                    <a:pt x="3512" y="0"/>
                    <a:pt x="0" y="3512"/>
                    <a:pt x="0" y="8078"/>
                  </a:cubicBezTo>
                  <a:cubicBezTo>
                    <a:pt x="0" y="12468"/>
                    <a:pt x="3512" y="15980"/>
                    <a:pt x="7902" y="15980"/>
                  </a:cubicBezTo>
                  <a:cubicBezTo>
                    <a:pt x="12468" y="15980"/>
                    <a:pt x="15980" y="12468"/>
                    <a:pt x="15980" y="8078"/>
                  </a:cubicBezTo>
                  <a:close/>
                  <a:moveTo>
                    <a:pt x="7902" y="14049"/>
                  </a:moveTo>
                  <a:cubicBezTo>
                    <a:pt x="4566" y="14049"/>
                    <a:pt x="1932" y="11239"/>
                    <a:pt x="1932" y="8078"/>
                  </a:cubicBezTo>
                  <a:cubicBezTo>
                    <a:pt x="1932" y="4741"/>
                    <a:pt x="4566" y="1932"/>
                    <a:pt x="7902" y="1932"/>
                  </a:cubicBezTo>
                  <a:cubicBezTo>
                    <a:pt x="11239" y="1932"/>
                    <a:pt x="14049" y="4741"/>
                    <a:pt x="14049" y="8078"/>
                  </a:cubicBezTo>
                  <a:cubicBezTo>
                    <a:pt x="14049" y="11239"/>
                    <a:pt x="11239" y="14049"/>
                    <a:pt x="7902" y="14049"/>
                  </a:cubicBezTo>
                  <a:close/>
                  <a:moveTo>
                    <a:pt x="3337" y="8078"/>
                  </a:moveTo>
                  <a:cubicBezTo>
                    <a:pt x="4566" y="8078"/>
                    <a:pt x="4566" y="8078"/>
                    <a:pt x="4566" y="8078"/>
                  </a:cubicBezTo>
                  <a:cubicBezTo>
                    <a:pt x="4566" y="6146"/>
                    <a:pt x="6146" y="4741"/>
                    <a:pt x="7902" y="4741"/>
                  </a:cubicBezTo>
                  <a:cubicBezTo>
                    <a:pt x="7902" y="3337"/>
                    <a:pt x="7902" y="3337"/>
                    <a:pt x="7902" y="3337"/>
                  </a:cubicBezTo>
                  <a:cubicBezTo>
                    <a:pt x="5444" y="3337"/>
                    <a:pt x="3337" y="5444"/>
                    <a:pt x="3337" y="807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21919" tIns="121919" rIns="121919" bIns="121919"/>
            <a:lstStyle/>
            <a:p>
              <a:endParaRPr dirty="0"/>
            </a:p>
          </p:txBody>
        </p:sp>
      </p:grpSp>
      <p:sp>
        <p:nvSpPr>
          <p:cNvPr id="214" name="Oval 26">
            <a:extLst>
              <a:ext uri="{FF2B5EF4-FFF2-40B4-BE49-F238E27FC236}">
                <a16:creationId xmlns:a16="http://schemas.microsoft.com/office/drawing/2014/main" id="{87E78064-DAAC-5639-ED88-515F508DB397}"/>
              </a:ext>
            </a:extLst>
          </p:cNvPr>
          <p:cNvSpPr>
            <a:spLocks noChangeAspect="1"/>
          </p:cNvSpPr>
          <p:nvPr/>
        </p:nvSpPr>
        <p:spPr>
          <a:xfrm rot="8741889">
            <a:off x="16245865" y="1756802"/>
            <a:ext cx="1358674" cy="411004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 </a:t>
            </a:r>
            <a:endParaRPr dirty="0"/>
          </a:p>
        </p:txBody>
      </p:sp>
      <p:sp>
        <p:nvSpPr>
          <p:cNvPr id="210" name="Freeform 7">
            <a:extLst>
              <a:ext uri="{FF2B5EF4-FFF2-40B4-BE49-F238E27FC236}">
                <a16:creationId xmlns:a16="http://schemas.microsoft.com/office/drawing/2014/main" id="{36FC7041-9D51-8480-426F-4BAD52A3A5B8}"/>
              </a:ext>
            </a:extLst>
          </p:cNvPr>
          <p:cNvSpPr>
            <a:spLocks noChangeAspect="1"/>
          </p:cNvSpPr>
          <p:nvPr/>
        </p:nvSpPr>
        <p:spPr>
          <a:xfrm>
            <a:off x="15928438" y="549220"/>
            <a:ext cx="970162" cy="1851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C0504D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211" name="Shape">
            <a:extLst>
              <a:ext uri="{FF2B5EF4-FFF2-40B4-BE49-F238E27FC236}">
                <a16:creationId xmlns:a16="http://schemas.microsoft.com/office/drawing/2014/main" id="{CEA9A13D-7DC8-73F8-90F5-64123374497E}"/>
              </a:ext>
            </a:extLst>
          </p:cNvPr>
          <p:cNvSpPr>
            <a:spLocks noChangeAspect="1"/>
          </p:cNvSpPr>
          <p:nvPr/>
        </p:nvSpPr>
        <p:spPr>
          <a:xfrm>
            <a:off x="16105131" y="714866"/>
            <a:ext cx="606920" cy="542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54" y="14727"/>
                </a:moveTo>
                <a:cubicBezTo>
                  <a:pt x="5355" y="7855"/>
                  <a:pt x="5355" y="7855"/>
                  <a:pt x="5355" y="7855"/>
                </a:cubicBezTo>
                <a:cubicBezTo>
                  <a:pt x="8033" y="7855"/>
                  <a:pt x="8033" y="7855"/>
                  <a:pt x="8033" y="7855"/>
                </a:cubicBezTo>
                <a:cubicBezTo>
                  <a:pt x="8033" y="0"/>
                  <a:pt x="8033" y="0"/>
                  <a:pt x="8033" y="0"/>
                </a:cubicBezTo>
                <a:cubicBezTo>
                  <a:pt x="13388" y="0"/>
                  <a:pt x="13388" y="0"/>
                  <a:pt x="13388" y="0"/>
                </a:cubicBezTo>
                <a:cubicBezTo>
                  <a:pt x="13388" y="7855"/>
                  <a:pt x="13388" y="7855"/>
                  <a:pt x="13388" y="7855"/>
                </a:cubicBezTo>
                <a:cubicBezTo>
                  <a:pt x="16066" y="7855"/>
                  <a:pt x="16066" y="7855"/>
                  <a:pt x="16066" y="7855"/>
                </a:cubicBezTo>
                <a:cubicBezTo>
                  <a:pt x="11246" y="14727"/>
                  <a:pt x="11246" y="14727"/>
                  <a:pt x="11246" y="14727"/>
                </a:cubicBezTo>
                <a:lnTo>
                  <a:pt x="10354" y="14727"/>
                </a:lnTo>
                <a:close/>
                <a:moveTo>
                  <a:pt x="0" y="11782"/>
                </a:moveTo>
                <a:cubicBezTo>
                  <a:pt x="2678" y="4909"/>
                  <a:pt x="2678" y="4909"/>
                  <a:pt x="2678" y="4909"/>
                </a:cubicBezTo>
                <a:cubicBezTo>
                  <a:pt x="6069" y="4909"/>
                  <a:pt x="6069" y="4909"/>
                  <a:pt x="6069" y="4909"/>
                </a:cubicBezTo>
                <a:cubicBezTo>
                  <a:pt x="6069" y="6873"/>
                  <a:pt x="6069" y="6873"/>
                  <a:pt x="6069" y="6873"/>
                </a:cubicBezTo>
                <a:cubicBezTo>
                  <a:pt x="4106" y="6873"/>
                  <a:pt x="4106" y="6873"/>
                  <a:pt x="4106" y="6873"/>
                </a:cubicBezTo>
                <a:cubicBezTo>
                  <a:pt x="2321" y="11782"/>
                  <a:pt x="2321" y="11782"/>
                  <a:pt x="2321" y="11782"/>
                </a:cubicBezTo>
                <a:cubicBezTo>
                  <a:pt x="6783" y="11782"/>
                  <a:pt x="6783" y="11782"/>
                  <a:pt x="6783" y="11782"/>
                </a:cubicBezTo>
                <a:cubicBezTo>
                  <a:pt x="6783" y="14335"/>
                  <a:pt x="8569" y="16298"/>
                  <a:pt x="10711" y="16298"/>
                </a:cubicBezTo>
                <a:cubicBezTo>
                  <a:pt x="13031" y="16298"/>
                  <a:pt x="14817" y="14335"/>
                  <a:pt x="14817" y="11782"/>
                </a:cubicBezTo>
                <a:cubicBezTo>
                  <a:pt x="19279" y="11782"/>
                  <a:pt x="19279" y="11782"/>
                  <a:pt x="19279" y="11782"/>
                </a:cubicBezTo>
                <a:cubicBezTo>
                  <a:pt x="17494" y="6873"/>
                  <a:pt x="17494" y="6873"/>
                  <a:pt x="17494" y="6873"/>
                </a:cubicBezTo>
                <a:cubicBezTo>
                  <a:pt x="15531" y="6873"/>
                  <a:pt x="15531" y="6873"/>
                  <a:pt x="15531" y="6873"/>
                </a:cubicBezTo>
                <a:cubicBezTo>
                  <a:pt x="15531" y="4909"/>
                  <a:pt x="15531" y="4909"/>
                  <a:pt x="15531" y="4909"/>
                </a:cubicBezTo>
                <a:cubicBezTo>
                  <a:pt x="18744" y="4909"/>
                  <a:pt x="18744" y="4909"/>
                  <a:pt x="18744" y="4909"/>
                </a:cubicBezTo>
                <a:cubicBezTo>
                  <a:pt x="21600" y="11782"/>
                  <a:pt x="21600" y="11782"/>
                  <a:pt x="21600" y="11782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0" y="21600"/>
                  <a:pt x="0" y="21600"/>
                  <a:pt x="0" y="21600"/>
                </a:cubicBezTo>
                <a:lnTo>
                  <a:pt x="0" y="11782"/>
                </a:lnTo>
                <a:close/>
                <a:moveTo>
                  <a:pt x="0" y="11782"/>
                </a:moveTo>
                <a:cubicBezTo>
                  <a:pt x="0" y="11782"/>
                  <a:pt x="0" y="11782"/>
                  <a:pt x="0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sp>
        <p:nvSpPr>
          <p:cNvPr id="212" name="TextBox 17">
            <a:extLst>
              <a:ext uri="{FF2B5EF4-FFF2-40B4-BE49-F238E27FC236}">
                <a16:creationId xmlns:a16="http://schemas.microsoft.com/office/drawing/2014/main" id="{5C345DCF-269C-DC06-3CCC-698DA4849607}"/>
              </a:ext>
            </a:extLst>
          </p:cNvPr>
          <p:cNvSpPr txBox="1"/>
          <p:nvPr/>
        </p:nvSpPr>
        <p:spPr>
          <a:xfrm>
            <a:off x="10210800" y="4425744"/>
            <a:ext cx="2583003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Cleaning &amp;</a:t>
            </a:r>
          </a:p>
          <a:p>
            <a:pPr algn="ctr"/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Normalization</a:t>
            </a:r>
          </a:p>
        </p:txBody>
      </p:sp>
      <p:pic>
        <p:nvPicPr>
          <p:cNvPr id="216" name="Graphic 215" descr="Mop and bucket with solid fill">
            <a:extLst>
              <a:ext uri="{FF2B5EF4-FFF2-40B4-BE49-F238E27FC236}">
                <a16:creationId xmlns:a16="http://schemas.microsoft.com/office/drawing/2014/main" id="{F8273D0F-20D0-76E9-D4D3-E4CD9494D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86333" y="4553369"/>
            <a:ext cx="783325" cy="783325"/>
          </a:xfrm>
          <a:prstGeom prst="rect">
            <a:avLst/>
          </a:prstGeom>
        </p:spPr>
      </p:pic>
      <p:pic>
        <p:nvPicPr>
          <p:cNvPr id="218" name="Picture 217" descr="A blue and black logo&#10;&#10;Description automatically generated">
            <a:extLst>
              <a:ext uri="{FF2B5EF4-FFF2-40B4-BE49-F238E27FC236}">
                <a16:creationId xmlns:a16="http://schemas.microsoft.com/office/drawing/2014/main" id="{63A477A1-F850-4B7A-33AE-FED0FA994A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58300"/>
            <a:ext cx="762000" cy="9259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0648" y="1080000"/>
            <a:ext cx="1443375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A QUICK GDPR RECAP</a:t>
            </a:r>
          </a:p>
        </p:txBody>
      </p:sp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ED124346-DC48-BC5E-B062-4F9370A06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7" name="Group 4">
            <a:extLst>
              <a:ext uri="{FF2B5EF4-FFF2-40B4-BE49-F238E27FC236}">
                <a16:creationId xmlns:a16="http://schemas.microsoft.com/office/drawing/2014/main" id="{545A7E7F-4DC1-D61F-F3C4-4154A6F03686}"/>
              </a:ext>
            </a:extLst>
          </p:cNvPr>
          <p:cNvGrpSpPr/>
          <p:nvPr/>
        </p:nvGrpSpPr>
        <p:grpSpPr>
          <a:xfrm>
            <a:off x="0" y="-1"/>
            <a:ext cx="1447800" cy="10287001"/>
            <a:chOff x="0" y="0"/>
            <a:chExt cx="220314" cy="2861297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52BD497F-A87A-23F5-7007-D396AD58B377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F237BCCD-E1E4-A8A2-9D77-E3ABFF0F4DAB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3883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85B5C90-613D-CA04-BBCF-CB363C7CFADF}"/>
              </a:ext>
            </a:extLst>
          </p:cNvPr>
          <p:cNvSpPr txBox="1"/>
          <p:nvPr/>
        </p:nvSpPr>
        <p:spPr>
          <a:xfrm>
            <a:off x="3850105" y="1104900"/>
            <a:ext cx="1020313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EXPERIMENTAL DESIGN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17FD5BF6-633D-9391-1C32-314887834041}"/>
              </a:ext>
            </a:extLst>
          </p:cNvPr>
          <p:cNvSpPr txBox="1"/>
          <p:nvPr/>
        </p:nvSpPr>
        <p:spPr>
          <a:xfrm>
            <a:off x="1217950" y="3009900"/>
            <a:ext cx="15852100" cy="521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You have heard it before and you will hear it again, </a:t>
            </a:r>
            <a:r>
              <a:rPr lang="en-US" sz="2800" b="1" dirty="0">
                <a:solidFill>
                  <a:srgbClr val="404040"/>
                </a:solidFill>
                <a:latin typeface="Montserrat"/>
              </a:rPr>
              <a:t>experimental design is important.</a:t>
            </a: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EE02D46-ECC4-38F8-8A85-0D4CFC56CE46}"/>
              </a:ext>
            </a:extLst>
          </p:cNvPr>
          <p:cNvSpPr/>
          <p:nvPr/>
        </p:nvSpPr>
        <p:spPr>
          <a:xfrm>
            <a:off x="1720652" y="4248700"/>
            <a:ext cx="6585148" cy="4552400"/>
          </a:xfrm>
          <a:prstGeom prst="roundRect">
            <a:avLst/>
          </a:prstGeom>
          <a:solidFill>
            <a:srgbClr val="D9B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2B3DB1-E9EF-6B43-D8F4-677431D7208A}"/>
              </a:ext>
            </a:extLst>
          </p:cNvPr>
          <p:cNvSpPr/>
          <p:nvPr/>
        </p:nvSpPr>
        <p:spPr>
          <a:xfrm>
            <a:off x="9982202" y="4248700"/>
            <a:ext cx="6585146" cy="4552400"/>
          </a:xfrm>
          <a:prstGeom prst="roundRect">
            <a:avLst/>
          </a:prstGeom>
          <a:solidFill>
            <a:srgbClr val="8CC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6DCB7D0D-7376-8DD8-4AA2-E9B65D5CC867}"/>
              </a:ext>
            </a:extLst>
          </p:cNvPr>
          <p:cNvSpPr txBox="1"/>
          <p:nvPr/>
        </p:nvSpPr>
        <p:spPr>
          <a:xfrm>
            <a:off x="2592144" y="4556857"/>
            <a:ext cx="484216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3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sz="2800" dirty="0"/>
              <a:t>WHAT IS GOOD EXPERIMENTAL DESIGN?</a:t>
            </a:r>
          </a:p>
        </p:txBody>
      </p:sp>
      <p:sp>
        <p:nvSpPr>
          <p:cNvPr id="7" name="Rectangle 33">
            <a:extLst>
              <a:ext uri="{FF2B5EF4-FFF2-40B4-BE49-F238E27FC236}">
                <a16:creationId xmlns:a16="http://schemas.microsoft.com/office/drawing/2014/main" id="{5873A8B8-4032-0BF1-2CBE-AEA05328BEE6}"/>
              </a:ext>
            </a:extLst>
          </p:cNvPr>
          <p:cNvSpPr txBox="1"/>
          <p:nvPr/>
        </p:nvSpPr>
        <p:spPr>
          <a:xfrm>
            <a:off x="10820400" y="4712613"/>
            <a:ext cx="556260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3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2800" dirty="0"/>
              <a:t>WHY IS IT SO IMPORTANT?</a:t>
            </a:r>
            <a:endParaRPr sz="2800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0D41F83-891A-96DA-42AE-B059C9DB927C}"/>
              </a:ext>
            </a:extLst>
          </p:cNvPr>
          <p:cNvSpPr txBox="1"/>
          <p:nvPr/>
        </p:nvSpPr>
        <p:spPr>
          <a:xfrm>
            <a:off x="2133601" y="5949555"/>
            <a:ext cx="4724399" cy="1098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F0E334EC-56D0-DF73-4091-78DC9FEB67C0}"/>
              </a:ext>
            </a:extLst>
          </p:cNvPr>
          <p:cNvSpPr txBox="1"/>
          <p:nvPr/>
        </p:nvSpPr>
        <p:spPr>
          <a:xfrm>
            <a:off x="2244436" y="5457993"/>
            <a:ext cx="4842164" cy="3114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True normal controls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Power calculations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Randomization (data collection &amp; laboratory)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Bias prediction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Documentation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F5DE1A9A-4177-DAB4-5045-1493D693BC7B}"/>
              </a:ext>
            </a:extLst>
          </p:cNvPr>
          <p:cNvSpPr txBox="1"/>
          <p:nvPr/>
        </p:nvSpPr>
        <p:spPr>
          <a:xfrm>
            <a:off x="10468014" y="5501674"/>
            <a:ext cx="6106261" cy="2537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You will be able to correctly answer your scientific question</a:t>
            </a:r>
          </a:p>
          <a:p>
            <a:pPr>
              <a:lnSpc>
                <a:spcPts val="4480"/>
              </a:lnSpc>
            </a:pPr>
            <a:endParaRPr lang="en-US" sz="2600" dirty="0">
              <a:solidFill>
                <a:schemeClr val="bg1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Saves you time/work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u="sng" dirty="0">
                <a:solidFill>
                  <a:schemeClr val="bg1"/>
                </a:solidFill>
                <a:latin typeface="Montserrat" pitchFamily="2" charset="77"/>
              </a:rPr>
              <a:t>Saves you money</a:t>
            </a:r>
          </a:p>
        </p:txBody>
      </p:sp>
      <p:pic>
        <p:nvPicPr>
          <p:cNvPr id="17" name="Graphic 16" descr="CheckList with solid fill">
            <a:extLst>
              <a:ext uri="{FF2B5EF4-FFF2-40B4-BE49-F238E27FC236}">
                <a16:creationId xmlns:a16="http://schemas.microsoft.com/office/drawing/2014/main" id="{2682D634-FD67-A0E7-6ACC-0E1664CE1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3151" y="6039560"/>
            <a:ext cx="1676400" cy="1676400"/>
          </a:xfrm>
          <a:prstGeom prst="rect">
            <a:avLst/>
          </a:prstGeom>
        </p:spPr>
      </p:pic>
      <p:pic>
        <p:nvPicPr>
          <p:cNvPr id="19" name="Graphic 18" descr="Money with solid fill">
            <a:extLst>
              <a:ext uri="{FF2B5EF4-FFF2-40B4-BE49-F238E27FC236}">
                <a16:creationId xmlns:a16="http://schemas.microsoft.com/office/drawing/2014/main" id="{6C987385-CD18-F34B-2EEB-EC92283A09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14764" y="7277100"/>
            <a:ext cx="1253836" cy="1253836"/>
          </a:xfrm>
          <a:prstGeom prst="rect">
            <a:avLst/>
          </a:prstGeom>
        </p:spPr>
      </p:pic>
      <p:pic>
        <p:nvPicPr>
          <p:cNvPr id="27" name="Graphic 26" descr="Stopwatch 33% with solid fill">
            <a:extLst>
              <a:ext uri="{FF2B5EF4-FFF2-40B4-BE49-F238E27FC236}">
                <a16:creationId xmlns:a16="http://schemas.microsoft.com/office/drawing/2014/main" id="{488BCDCF-756E-B825-AC9C-C1FFFD6396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91611" y="6819900"/>
            <a:ext cx="1038989" cy="1038989"/>
          </a:xfrm>
          <a:prstGeom prst="rect">
            <a:avLst/>
          </a:prstGeom>
        </p:spPr>
      </p:pic>
      <p:grpSp>
        <p:nvGrpSpPr>
          <p:cNvPr id="29" name="Group 5">
            <a:extLst>
              <a:ext uri="{FF2B5EF4-FFF2-40B4-BE49-F238E27FC236}">
                <a16:creationId xmlns:a16="http://schemas.microsoft.com/office/drawing/2014/main" id="{B3D2ABE3-27A5-0C0C-25D5-A26F6EEC5328}"/>
              </a:ext>
            </a:extLst>
          </p:cNvPr>
          <p:cNvGrpSpPr/>
          <p:nvPr/>
        </p:nvGrpSpPr>
        <p:grpSpPr>
          <a:xfrm>
            <a:off x="1" y="9029701"/>
            <a:ext cx="18288000" cy="1257300"/>
            <a:chOff x="0" y="0"/>
            <a:chExt cx="4936713" cy="227113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4E503C75-1B1A-5137-EDD2-8B6543538DA4}"/>
                </a:ext>
              </a:extLst>
            </p:cNvPr>
            <p:cNvSpPr/>
            <p:nvPr/>
          </p:nvSpPr>
          <p:spPr>
            <a:xfrm>
              <a:off x="0" y="0"/>
              <a:ext cx="4936713" cy="227113"/>
            </a:xfrm>
            <a:custGeom>
              <a:avLst/>
              <a:gdLst/>
              <a:ahLst/>
              <a:cxnLst/>
              <a:rect l="l" t="t" r="r" b="b"/>
              <a:pathLst>
                <a:path w="4936713" h="227113">
                  <a:moveTo>
                    <a:pt x="0" y="0"/>
                  </a:moveTo>
                  <a:lnTo>
                    <a:pt x="4936713" y="0"/>
                  </a:lnTo>
                  <a:lnTo>
                    <a:pt x="4936713" y="227113"/>
                  </a:lnTo>
                  <a:lnTo>
                    <a:pt x="0" y="227113"/>
                  </a:lnTo>
                  <a:close/>
                </a:path>
              </a:pathLst>
            </a:custGeom>
            <a:solidFill>
              <a:srgbClr val="D3D9E2"/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F00F3DE1-51F8-4704-5B44-31434F53615C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3"/>
                </a:lnSpc>
              </a:pPr>
              <a:endParaRPr/>
            </a:p>
          </p:txBody>
        </p:sp>
      </p:grpSp>
      <p:pic>
        <p:nvPicPr>
          <p:cNvPr id="32" name="Picture 31" descr="A blue and black logo&#10;&#10;Description automatically generated">
            <a:extLst>
              <a:ext uri="{FF2B5EF4-FFF2-40B4-BE49-F238E27FC236}">
                <a16:creationId xmlns:a16="http://schemas.microsoft.com/office/drawing/2014/main" id="{09E4B6D2-A1E7-7682-9D57-72BD0C40059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01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85B5C90-613D-CA04-BBCF-CB363C7CFADF}"/>
              </a:ext>
            </a:extLst>
          </p:cNvPr>
          <p:cNvSpPr txBox="1"/>
          <p:nvPr/>
        </p:nvSpPr>
        <p:spPr>
          <a:xfrm>
            <a:off x="1351156" y="1396337"/>
            <a:ext cx="646933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CONFOUNDING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17FD5BF6-633D-9391-1C32-314887834041}"/>
              </a:ext>
            </a:extLst>
          </p:cNvPr>
          <p:cNvSpPr txBox="1"/>
          <p:nvPr/>
        </p:nvSpPr>
        <p:spPr>
          <a:xfrm>
            <a:off x="1371600" y="3162300"/>
            <a:ext cx="8229600" cy="5728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We often see non-randomized design, and sometimes total </a:t>
            </a: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confounding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.</a:t>
            </a: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Confounding: </a:t>
            </a:r>
            <a:r>
              <a:rPr lang="en-US" sz="2800" dirty="0">
                <a:solidFill>
                  <a:srgbClr val="404040"/>
                </a:solidFill>
                <a:latin typeface="Now"/>
              </a:rPr>
              <a:t>We cannot distinguish the separate effects of two different sources of variation.</a:t>
            </a: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Now"/>
              </a:rPr>
              <a:t>There is </a:t>
            </a:r>
            <a:r>
              <a:rPr lang="en-US" sz="2800" dirty="0">
                <a:solidFill>
                  <a:srgbClr val="404040"/>
                </a:solidFill>
                <a:latin typeface="Now Bold" panose="020B0604020202020204" charset="0"/>
              </a:rPr>
              <a:t>no way to correct confounding </a:t>
            </a:r>
            <a:r>
              <a:rPr lang="en-US" sz="2800" dirty="0">
                <a:solidFill>
                  <a:srgbClr val="404040"/>
                </a:solidFill>
                <a:latin typeface="Now"/>
              </a:rPr>
              <a:t>when it is complete (this means the two variables 100% co-occur).</a:t>
            </a: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5C149B-4442-00CC-C5EB-033F402BB97A}"/>
              </a:ext>
            </a:extLst>
          </p:cNvPr>
          <p:cNvSpPr/>
          <p:nvPr/>
        </p:nvSpPr>
        <p:spPr>
          <a:xfrm>
            <a:off x="9906000" y="10394"/>
            <a:ext cx="8382000" cy="10287000"/>
          </a:xfrm>
          <a:prstGeom prst="rect">
            <a:avLst/>
          </a:prstGeom>
          <a:solidFill>
            <a:srgbClr val="BFB5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>
              <a:solidFill>
                <a:srgbClr val="8974FF"/>
              </a:solidFill>
            </a:endParaRPr>
          </a:p>
        </p:txBody>
      </p:sp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7FD8435A-52F8-86E8-F297-FF49F4C16A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F402B6B-0798-4854-F0C9-CF398AC6CDE6}"/>
              </a:ext>
            </a:extLst>
          </p:cNvPr>
          <p:cNvSpPr/>
          <p:nvPr/>
        </p:nvSpPr>
        <p:spPr>
          <a:xfrm>
            <a:off x="11229512" y="848004"/>
            <a:ext cx="6104441" cy="1904251"/>
          </a:xfrm>
          <a:prstGeom prst="wedgeRoundRectCallout">
            <a:avLst>
              <a:gd name="adj1" fmla="val -36547"/>
              <a:gd name="adj2" fmla="val 8759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3AE8FA25-2705-7CB4-DF65-29010198D09B}"/>
              </a:ext>
            </a:extLst>
          </p:cNvPr>
          <p:cNvSpPr txBox="1"/>
          <p:nvPr/>
        </p:nvSpPr>
        <p:spPr>
          <a:xfrm>
            <a:off x="11463683" y="1000404"/>
            <a:ext cx="5775713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Hi I am Jake. </a:t>
            </a:r>
          </a:p>
          <a:p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I have proteomics samples from people with diabetes and healthy controls. Can you help me analyze these data?  </a:t>
            </a:r>
          </a:p>
          <a:p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They cost us 250.000 DKK to produce.</a:t>
            </a:r>
          </a:p>
          <a:p>
            <a:endParaRPr lang="en-US" sz="2000" b="1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441AF23-714D-734F-F61D-880AE22A6744}"/>
              </a:ext>
            </a:extLst>
          </p:cNvPr>
          <p:cNvSpPr/>
          <p:nvPr/>
        </p:nvSpPr>
        <p:spPr>
          <a:xfrm flipH="1">
            <a:off x="12649200" y="3302795"/>
            <a:ext cx="4114800" cy="1427927"/>
          </a:xfrm>
          <a:prstGeom prst="wedgeRoundRectCallout">
            <a:avLst>
              <a:gd name="adj1" fmla="val -36547"/>
              <a:gd name="adj2" fmla="val 8759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CB175E74-2489-5BFE-D8EE-946593B61EF0}"/>
              </a:ext>
            </a:extLst>
          </p:cNvPr>
          <p:cNvSpPr txBox="1"/>
          <p:nvPr/>
        </p:nvSpPr>
        <p:spPr>
          <a:xfrm>
            <a:off x="12716148" y="3409564"/>
            <a:ext cx="39381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Hi, I am </a:t>
            </a:r>
            <a:r>
              <a:rPr lang="en-US" sz="2000" b="1" dirty="0" err="1">
                <a:solidFill>
                  <a:srgbClr val="404040"/>
                </a:solidFill>
                <a:latin typeface="Montserrat" pitchFamily="2" charset="77"/>
              </a:rPr>
              <a:t>Thilde</a:t>
            </a:r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. I would love to! Where were the samples collected &amp; stored?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ADFFD31-55AC-DD78-60AC-2F55DC50D544}"/>
              </a:ext>
            </a:extLst>
          </p:cNvPr>
          <p:cNvSpPr/>
          <p:nvPr/>
        </p:nvSpPr>
        <p:spPr>
          <a:xfrm>
            <a:off x="11013474" y="5630561"/>
            <a:ext cx="5213373" cy="1566988"/>
          </a:xfrm>
          <a:prstGeom prst="wedgeRoundRectCallout">
            <a:avLst>
              <a:gd name="adj1" fmla="val -36547"/>
              <a:gd name="adj2" fmla="val 8759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B0AF24BE-5C0F-92E0-DD59-87F2F71E34B5}"/>
              </a:ext>
            </a:extLst>
          </p:cNvPr>
          <p:cNvSpPr txBox="1"/>
          <p:nvPr/>
        </p:nvSpPr>
        <p:spPr>
          <a:xfrm>
            <a:off x="11251261" y="5798502"/>
            <a:ext cx="490727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The healthy samples are all from </a:t>
            </a:r>
            <a:r>
              <a:rPr lang="en-US" sz="2000" b="1" dirty="0" err="1">
                <a:solidFill>
                  <a:srgbClr val="404040"/>
                </a:solidFill>
                <a:latin typeface="Montserrat" pitchFamily="2" charset="77"/>
              </a:rPr>
              <a:t>Rigshospitalet</a:t>
            </a:r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 and the diabetes samples are from </a:t>
            </a:r>
            <a:r>
              <a:rPr lang="en-US" sz="2000" b="1" dirty="0" err="1">
                <a:solidFill>
                  <a:srgbClr val="404040"/>
                </a:solidFill>
                <a:latin typeface="Montserrat" pitchFamily="2" charset="77"/>
              </a:rPr>
              <a:t>Århus</a:t>
            </a:r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 University hospital. 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C5DE7064-C7A2-6D2C-1216-3E4FA170D8CA}"/>
              </a:ext>
            </a:extLst>
          </p:cNvPr>
          <p:cNvSpPr/>
          <p:nvPr/>
        </p:nvSpPr>
        <p:spPr>
          <a:xfrm flipH="1">
            <a:off x="12564421" y="7770772"/>
            <a:ext cx="3177162" cy="909981"/>
          </a:xfrm>
          <a:prstGeom prst="wedgeRoundRectCallout">
            <a:avLst>
              <a:gd name="adj1" fmla="val -36547"/>
              <a:gd name="adj2" fmla="val 8759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07DB976D-651F-1463-C046-F0572F8A9637}"/>
              </a:ext>
            </a:extLst>
          </p:cNvPr>
          <p:cNvSpPr txBox="1"/>
          <p:nvPr/>
        </p:nvSpPr>
        <p:spPr>
          <a:xfrm>
            <a:off x="12649783" y="7948539"/>
            <a:ext cx="325872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  <a:latin typeface="Montserrat" pitchFamily="2" charset="77"/>
              </a:rPr>
              <a:t>Jake my friend, I have some bad news…. </a:t>
            </a:r>
          </a:p>
        </p:txBody>
      </p:sp>
      <p:pic>
        <p:nvPicPr>
          <p:cNvPr id="9" name="Picture 8" descr="Cartoon child with blonde hair and black shirt&#10;&#10;Description automatically generated">
            <a:extLst>
              <a:ext uri="{FF2B5EF4-FFF2-40B4-BE49-F238E27FC236}">
                <a16:creationId xmlns:a16="http://schemas.microsoft.com/office/drawing/2014/main" id="{74F5BED2-3A33-4DA6-79F6-8BD189EEC7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416" y="4443299"/>
            <a:ext cx="1985978" cy="1985978"/>
          </a:xfrm>
          <a:prstGeom prst="rect">
            <a:avLst/>
          </a:prstGeom>
        </p:spPr>
      </p:pic>
      <p:pic>
        <p:nvPicPr>
          <p:cNvPr id="20" name="Picture 19" descr="A cartoon of a child&#10;&#10;Description automatically generated">
            <a:extLst>
              <a:ext uri="{FF2B5EF4-FFF2-40B4-BE49-F238E27FC236}">
                <a16:creationId xmlns:a16="http://schemas.microsoft.com/office/drawing/2014/main" id="{514F1E9E-13B1-F4A8-5A45-74D43FC7EE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022" y="8186722"/>
            <a:ext cx="1985978" cy="1985978"/>
          </a:xfrm>
          <a:prstGeom prst="rect">
            <a:avLst/>
          </a:prstGeom>
        </p:spPr>
      </p:pic>
      <p:pic>
        <p:nvPicPr>
          <p:cNvPr id="23" name="Picture 22" descr="Cartoon child holding a clipboard&#10;&#10;Description automatically generated">
            <a:extLst>
              <a:ext uri="{FF2B5EF4-FFF2-40B4-BE49-F238E27FC236}">
                <a16:creationId xmlns:a16="http://schemas.microsoft.com/office/drawing/2014/main" id="{7239144B-5149-62E7-6441-7B9AFD8C3C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374" y="2752255"/>
            <a:ext cx="1985978" cy="1985978"/>
          </a:xfrm>
          <a:prstGeom prst="rect">
            <a:avLst/>
          </a:prstGeom>
        </p:spPr>
      </p:pic>
      <p:pic>
        <p:nvPicPr>
          <p:cNvPr id="26" name="Picture 25" descr="Cartoon child holding a clipboard&#10;&#10;Description automatically generated">
            <a:extLst>
              <a:ext uri="{FF2B5EF4-FFF2-40B4-BE49-F238E27FC236}">
                <a16:creationId xmlns:a16="http://schemas.microsoft.com/office/drawing/2014/main" id="{E3355B3C-D554-116D-9B00-F875607ECF5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039" y="7142150"/>
            <a:ext cx="1985978" cy="198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01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Sailboat with solid fill">
            <a:extLst>
              <a:ext uri="{FF2B5EF4-FFF2-40B4-BE49-F238E27FC236}">
                <a16:creationId xmlns:a16="http://schemas.microsoft.com/office/drawing/2014/main" id="{339E9AD4-0E21-CFB9-D0CE-4EEEC9B10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6600" y="6525987"/>
            <a:ext cx="3733800" cy="3733800"/>
          </a:xfrm>
          <a:prstGeom prst="rect">
            <a:avLst/>
          </a:prstGeom>
        </p:spPr>
      </p:pic>
      <p:pic>
        <p:nvPicPr>
          <p:cNvPr id="33" name="Graphic 32" descr="Boardroom with solid fill">
            <a:extLst>
              <a:ext uri="{FF2B5EF4-FFF2-40B4-BE49-F238E27FC236}">
                <a16:creationId xmlns:a16="http://schemas.microsoft.com/office/drawing/2014/main" id="{A5016BB8-F951-3EDF-A810-3AE8374A9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8555" y="8017033"/>
            <a:ext cx="1328512" cy="132851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CDB0310-9D80-D00C-C5D2-73034C3610EE}"/>
              </a:ext>
            </a:extLst>
          </p:cNvPr>
          <p:cNvGrpSpPr/>
          <p:nvPr/>
        </p:nvGrpSpPr>
        <p:grpSpPr>
          <a:xfrm>
            <a:off x="-152400" y="8953500"/>
            <a:ext cx="17373600" cy="1524000"/>
            <a:chOff x="-152400" y="8953500"/>
            <a:chExt cx="17373600" cy="1524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E22662B-341E-BC66-3C51-49A0A55F9A2F}"/>
                </a:ext>
              </a:extLst>
            </p:cNvPr>
            <p:cNvGrpSpPr/>
            <p:nvPr/>
          </p:nvGrpSpPr>
          <p:grpSpPr>
            <a:xfrm>
              <a:off x="-152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6" name="Graphic 5" descr="Wave with solid fill">
                <a:extLst>
                  <a:ext uri="{FF2B5EF4-FFF2-40B4-BE49-F238E27FC236}">
                    <a16:creationId xmlns:a16="http://schemas.microsoft.com/office/drawing/2014/main" id="{A0693183-F2DC-92C8-D028-32D5EB230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7" name="Graphic 6" descr="Wave with solid fill">
                <a:extLst>
                  <a:ext uri="{FF2B5EF4-FFF2-40B4-BE49-F238E27FC236}">
                    <a16:creationId xmlns:a16="http://schemas.microsoft.com/office/drawing/2014/main" id="{9CB31B6E-8E3B-FC80-9FA8-5669D0FE7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8" name="Graphic 7" descr="Wave with solid fill">
                <a:extLst>
                  <a:ext uri="{FF2B5EF4-FFF2-40B4-BE49-F238E27FC236}">
                    <a16:creationId xmlns:a16="http://schemas.microsoft.com/office/drawing/2014/main" id="{315C5B5A-8E1F-42B2-9C1B-4A4AE6A1E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D026AA4-CFFE-F6E6-D416-5DE7DF6AA93B}"/>
                </a:ext>
              </a:extLst>
            </p:cNvPr>
            <p:cNvGrpSpPr/>
            <p:nvPr/>
          </p:nvGrpSpPr>
          <p:grpSpPr>
            <a:xfrm>
              <a:off x="35052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1" name="Graphic 10" descr="Wave with solid fill">
                <a:extLst>
                  <a:ext uri="{FF2B5EF4-FFF2-40B4-BE49-F238E27FC236}">
                    <a16:creationId xmlns:a16="http://schemas.microsoft.com/office/drawing/2014/main" id="{45136616-B9C2-0A29-0865-4D9AB0DEA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2" name="Graphic 11" descr="Wave with solid fill">
                <a:extLst>
                  <a:ext uri="{FF2B5EF4-FFF2-40B4-BE49-F238E27FC236}">
                    <a16:creationId xmlns:a16="http://schemas.microsoft.com/office/drawing/2014/main" id="{D266C862-4CBB-3B14-79E4-A6BD8C335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3" name="Graphic 12" descr="Wave with solid fill">
                <a:extLst>
                  <a:ext uri="{FF2B5EF4-FFF2-40B4-BE49-F238E27FC236}">
                    <a16:creationId xmlns:a16="http://schemas.microsoft.com/office/drawing/2014/main" id="{9E8CDD94-67CD-FBEA-C1B8-950CB2F44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525DC6-764E-99CE-355E-AAB607D78E75}"/>
                </a:ext>
              </a:extLst>
            </p:cNvPr>
            <p:cNvGrpSpPr/>
            <p:nvPr/>
          </p:nvGrpSpPr>
          <p:grpSpPr>
            <a:xfrm>
              <a:off x="71628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5" name="Graphic 14" descr="Wave with solid fill">
                <a:extLst>
                  <a:ext uri="{FF2B5EF4-FFF2-40B4-BE49-F238E27FC236}">
                    <a16:creationId xmlns:a16="http://schemas.microsoft.com/office/drawing/2014/main" id="{B8E31DD1-CD21-5013-C322-E6ABF8BCB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6" name="Graphic 15" descr="Wave with solid fill">
                <a:extLst>
                  <a:ext uri="{FF2B5EF4-FFF2-40B4-BE49-F238E27FC236}">
                    <a16:creationId xmlns:a16="http://schemas.microsoft.com/office/drawing/2014/main" id="{2F99C5A0-C56D-2E53-9846-C55100810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7" name="Graphic 16" descr="Wave with solid fill">
                <a:extLst>
                  <a:ext uri="{FF2B5EF4-FFF2-40B4-BE49-F238E27FC236}">
                    <a16:creationId xmlns:a16="http://schemas.microsoft.com/office/drawing/2014/main" id="{16671B08-04A6-4476-325E-BCCFACF1D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AD4088-D4E2-47B4-3588-597FF91E8A12}"/>
                </a:ext>
              </a:extLst>
            </p:cNvPr>
            <p:cNvGrpSpPr/>
            <p:nvPr/>
          </p:nvGrpSpPr>
          <p:grpSpPr>
            <a:xfrm>
              <a:off x="10820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9" name="Graphic 18" descr="Wave with solid fill">
                <a:extLst>
                  <a:ext uri="{FF2B5EF4-FFF2-40B4-BE49-F238E27FC236}">
                    <a16:creationId xmlns:a16="http://schemas.microsoft.com/office/drawing/2014/main" id="{97D946E3-32D4-EF01-87B5-DD4F4B2E4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0" name="Graphic 19" descr="Wave with solid fill">
                <a:extLst>
                  <a:ext uri="{FF2B5EF4-FFF2-40B4-BE49-F238E27FC236}">
                    <a16:creationId xmlns:a16="http://schemas.microsoft.com/office/drawing/2014/main" id="{1CA063F7-9875-372F-0A15-491F8BDCF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1" name="Graphic 20" descr="Wave with solid fill">
                <a:extLst>
                  <a:ext uri="{FF2B5EF4-FFF2-40B4-BE49-F238E27FC236}">
                    <a16:creationId xmlns:a16="http://schemas.microsoft.com/office/drawing/2014/main" id="{574E9FDF-3DC0-B393-BC72-4583B3B1C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29231EA-F7CF-774C-465F-DBBE09BC5F4E}"/>
                </a:ext>
              </a:extLst>
            </p:cNvPr>
            <p:cNvGrpSpPr/>
            <p:nvPr/>
          </p:nvGrpSpPr>
          <p:grpSpPr>
            <a:xfrm>
              <a:off x="14478000" y="8953500"/>
              <a:ext cx="2743200" cy="1524000"/>
              <a:chOff x="-152400" y="8953500"/>
              <a:chExt cx="2743200" cy="1524000"/>
            </a:xfrm>
          </p:grpSpPr>
          <p:pic>
            <p:nvPicPr>
              <p:cNvPr id="23" name="Graphic 22" descr="Wave with solid fill">
                <a:extLst>
                  <a:ext uri="{FF2B5EF4-FFF2-40B4-BE49-F238E27FC236}">
                    <a16:creationId xmlns:a16="http://schemas.microsoft.com/office/drawing/2014/main" id="{89CABBDD-8EDD-84D7-EF22-E69723580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4" name="Graphic 23" descr="Wave with solid fill">
                <a:extLst>
                  <a:ext uri="{FF2B5EF4-FFF2-40B4-BE49-F238E27FC236}">
                    <a16:creationId xmlns:a16="http://schemas.microsoft.com/office/drawing/2014/main" id="{1E027BEE-6ADB-544D-00A7-3EB755309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5FC4DD1-F21C-4C38-9C4F-5F86D04CF90F}"/>
              </a:ext>
            </a:extLst>
          </p:cNvPr>
          <p:cNvSpPr txBox="1"/>
          <p:nvPr/>
        </p:nvSpPr>
        <p:spPr>
          <a:xfrm>
            <a:off x="1825102" y="2905489"/>
            <a:ext cx="14634098" cy="4031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Montserrat"/>
              </a:rPr>
              <a:t>Consider the following </a:t>
            </a:r>
            <a:r>
              <a:rPr lang="en-US" sz="2800" b="1" dirty="0">
                <a:latin typeface="Montserrat"/>
              </a:rPr>
              <a:t>scenario (1)</a:t>
            </a:r>
            <a:r>
              <a:rPr lang="en-US" sz="2800" dirty="0">
                <a:latin typeface="Montserrat"/>
              </a:rPr>
              <a:t>:</a:t>
            </a:r>
          </a:p>
          <a:p>
            <a:endParaRPr lang="en-US" sz="2800" dirty="0">
              <a:latin typeface="Montserrat" pitchFamily="2" charset="77"/>
            </a:endParaRPr>
          </a:p>
          <a:p>
            <a:r>
              <a:rPr lang="en-US" sz="2800" dirty="0">
                <a:latin typeface="Montserrat" pitchFamily="2" charset="77"/>
              </a:rPr>
              <a:t>You would like to study whether smokers have an increased risk of heart disease. </a:t>
            </a:r>
          </a:p>
          <a:p>
            <a:r>
              <a:rPr lang="en-US" sz="2800" dirty="0">
                <a:latin typeface="Montserrat" pitchFamily="2" charset="77"/>
              </a:rPr>
              <a:t>For this, you have collected some data from both men and women on whether they smoke and have heart disease.</a:t>
            </a:r>
          </a:p>
          <a:p>
            <a:r>
              <a:rPr lang="en-US" sz="2800" dirty="0">
                <a:latin typeface="Montserrat"/>
              </a:rPr>
              <a:t>When you examine the data you see that all of your smokers are men. </a:t>
            </a:r>
            <a:endParaRPr lang="en-US" sz="2800" dirty="0">
              <a:latin typeface="Montserrat" pitchFamily="2" charset="77"/>
            </a:endParaRPr>
          </a:p>
          <a:p>
            <a:endParaRPr lang="en-US" sz="2800" dirty="0">
              <a:latin typeface="Montserrat" pitchFamily="2" charset="77"/>
            </a:endParaRPr>
          </a:p>
          <a:p>
            <a:r>
              <a:rPr lang="en-US" sz="2800" b="1" dirty="0">
                <a:latin typeface="Montserrat" pitchFamily="2" charset="77"/>
              </a:rPr>
              <a:t>Can you answer your research question with this dataset? </a:t>
            </a:r>
          </a:p>
          <a:p>
            <a:pPr algn="ctr"/>
            <a:endParaRPr lang="en-US" sz="3200" b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F8618DA-05B2-94AF-9FAB-B33F8A22B3F8}"/>
              </a:ext>
            </a:extLst>
          </p:cNvPr>
          <p:cNvSpPr/>
          <p:nvPr/>
        </p:nvSpPr>
        <p:spPr>
          <a:xfrm>
            <a:off x="4354728" y="903355"/>
            <a:ext cx="9328836" cy="1268345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7B50330-9FC3-F54A-76A6-A5A0B6F6F854}"/>
              </a:ext>
            </a:extLst>
          </p:cNvPr>
          <p:cNvSpPr txBox="1"/>
          <p:nvPr/>
        </p:nvSpPr>
        <p:spPr>
          <a:xfrm>
            <a:off x="3970069" y="1078978"/>
            <a:ext cx="1020313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bg1"/>
                </a:solidFill>
                <a:latin typeface="Montserrat" pitchFamily="2" charset="77"/>
              </a:rPr>
              <a:t>GROUP DISCUSSION</a:t>
            </a:r>
          </a:p>
        </p:txBody>
      </p:sp>
      <p:pic>
        <p:nvPicPr>
          <p:cNvPr id="27" name="Picture 26" descr="A blue and black logo&#10;&#10;Description automatically generated">
            <a:extLst>
              <a:ext uri="{FF2B5EF4-FFF2-40B4-BE49-F238E27FC236}">
                <a16:creationId xmlns:a16="http://schemas.microsoft.com/office/drawing/2014/main" id="{0F08E3D5-8FF9-C383-8453-2AA2A1A669B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06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Sailboat with solid fill">
            <a:extLst>
              <a:ext uri="{FF2B5EF4-FFF2-40B4-BE49-F238E27FC236}">
                <a16:creationId xmlns:a16="http://schemas.microsoft.com/office/drawing/2014/main" id="{339E9AD4-0E21-CFB9-D0CE-4EEEC9B10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6600" y="6525987"/>
            <a:ext cx="3733800" cy="3733800"/>
          </a:xfrm>
          <a:prstGeom prst="rect">
            <a:avLst/>
          </a:prstGeom>
        </p:spPr>
      </p:pic>
      <p:pic>
        <p:nvPicPr>
          <p:cNvPr id="33" name="Graphic 32" descr="Boardroom with solid fill">
            <a:extLst>
              <a:ext uri="{FF2B5EF4-FFF2-40B4-BE49-F238E27FC236}">
                <a16:creationId xmlns:a16="http://schemas.microsoft.com/office/drawing/2014/main" id="{A5016BB8-F951-3EDF-A810-3AE8374A9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8555" y="8017033"/>
            <a:ext cx="1328512" cy="132851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CDB0310-9D80-D00C-C5D2-73034C3610EE}"/>
              </a:ext>
            </a:extLst>
          </p:cNvPr>
          <p:cNvGrpSpPr/>
          <p:nvPr/>
        </p:nvGrpSpPr>
        <p:grpSpPr>
          <a:xfrm>
            <a:off x="-152400" y="8953500"/>
            <a:ext cx="17373600" cy="1524000"/>
            <a:chOff x="-152400" y="8953500"/>
            <a:chExt cx="17373600" cy="1524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E22662B-341E-BC66-3C51-49A0A55F9A2F}"/>
                </a:ext>
              </a:extLst>
            </p:cNvPr>
            <p:cNvGrpSpPr/>
            <p:nvPr/>
          </p:nvGrpSpPr>
          <p:grpSpPr>
            <a:xfrm>
              <a:off x="-152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6" name="Graphic 5" descr="Wave with solid fill">
                <a:extLst>
                  <a:ext uri="{FF2B5EF4-FFF2-40B4-BE49-F238E27FC236}">
                    <a16:creationId xmlns:a16="http://schemas.microsoft.com/office/drawing/2014/main" id="{A0693183-F2DC-92C8-D028-32D5EB230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7" name="Graphic 6" descr="Wave with solid fill">
                <a:extLst>
                  <a:ext uri="{FF2B5EF4-FFF2-40B4-BE49-F238E27FC236}">
                    <a16:creationId xmlns:a16="http://schemas.microsoft.com/office/drawing/2014/main" id="{9CB31B6E-8E3B-FC80-9FA8-5669D0FE7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8" name="Graphic 7" descr="Wave with solid fill">
                <a:extLst>
                  <a:ext uri="{FF2B5EF4-FFF2-40B4-BE49-F238E27FC236}">
                    <a16:creationId xmlns:a16="http://schemas.microsoft.com/office/drawing/2014/main" id="{315C5B5A-8E1F-42B2-9C1B-4A4AE6A1E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D026AA4-CFFE-F6E6-D416-5DE7DF6AA93B}"/>
                </a:ext>
              </a:extLst>
            </p:cNvPr>
            <p:cNvGrpSpPr/>
            <p:nvPr/>
          </p:nvGrpSpPr>
          <p:grpSpPr>
            <a:xfrm>
              <a:off x="35052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1" name="Graphic 10" descr="Wave with solid fill">
                <a:extLst>
                  <a:ext uri="{FF2B5EF4-FFF2-40B4-BE49-F238E27FC236}">
                    <a16:creationId xmlns:a16="http://schemas.microsoft.com/office/drawing/2014/main" id="{45136616-B9C2-0A29-0865-4D9AB0DEA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2" name="Graphic 11" descr="Wave with solid fill">
                <a:extLst>
                  <a:ext uri="{FF2B5EF4-FFF2-40B4-BE49-F238E27FC236}">
                    <a16:creationId xmlns:a16="http://schemas.microsoft.com/office/drawing/2014/main" id="{D266C862-4CBB-3B14-79E4-A6BD8C335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3" name="Graphic 12" descr="Wave with solid fill">
                <a:extLst>
                  <a:ext uri="{FF2B5EF4-FFF2-40B4-BE49-F238E27FC236}">
                    <a16:creationId xmlns:a16="http://schemas.microsoft.com/office/drawing/2014/main" id="{9E8CDD94-67CD-FBEA-C1B8-950CB2F44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525DC6-764E-99CE-355E-AAB607D78E75}"/>
                </a:ext>
              </a:extLst>
            </p:cNvPr>
            <p:cNvGrpSpPr/>
            <p:nvPr/>
          </p:nvGrpSpPr>
          <p:grpSpPr>
            <a:xfrm>
              <a:off x="71628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5" name="Graphic 14" descr="Wave with solid fill">
                <a:extLst>
                  <a:ext uri="{FF2B5EF4-FFF2-40B4-BE49-F238E27FC236}">
                    <a16:creationId xmlns:a16="http://schemas.microsoft.com/office/drawing/2014/main" id="{B8E31DD1-CD21-5013-C322-E6ABF8BCB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6" name="Graphic 15" descr="Wave with solid fill">
                <a:extLst>
                  <a:ext uri="{FF2B5EF4-FFF2-40B4-BE49-F238E27FC236}">
                    <a16:creationId xmlns:a16="http://schemas.microsoft.com/office/drawing/2014/main" id="{2F99C5A0-C56D-2E53-9846-C55100810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7" name="Graphic 16" descr="Wave with solid fill">
                <a:extLst>
                  <a:ext uri="{FF2B5EF4-FFF2-40B4-BE49-F238E27FC236}">
                    <a16:creationId xmlns:a16="http://schemas.microsoft.com/office/drawing/2014/main" id="{16671B08-04A6-4476-325E-BCCFACF1D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AD4088-D4E2-47B4-3588-597FF91E8A12}"/>
                </a:ext>
              </a:extLst>
            </p:cNvPr>
            <p:cNvGrpSpPr/>
            <p:nvPr/>
          </p:nvGrpSpPr>
          <p:grpSpPr>
            <a:xfrm>
              <a:off x="10820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9" name="Graphic 18" descr="Wave with solid fill">
                <a:extLst>
                  <a:ext uri="{FF2B5EF4-FFF2-40B4-BE49-F238E27FC236}">
                    <a16:creationId xmlns:a16="http://schemas.microsoft.com/office/drawing/2014/main" id="{97D946E3-32D4-EF01-87B5-DD4F4B2E4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0" name="Graphic 19" descr="Wave with solid fill">
                <a:extLst>
                  <a:ext uri="{FF2B5EF4-FFF2-40B4-BE49-F238E27FC236}">
                    <a16:creationId xmlns:a16="http://schemas.microsoft.com/office/drawing/2014/main" id="{1CA063F7-9875-372F-0A15-491F8BDCF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1" name="Graphic 20" descr="Wave with solid fill">
                <a:extLst>
                  <a:ext uri="{FF2B5EF4-FFF2-40B4-BE49-F238E27FC236}">
                    <a16:creationId xmlns:a16="http://schemas.microsoft.com/office/drawing/2014/main" id="{574E9FDF-3DC0-B393-BC72-4583B3B1C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29231EA-F7CF-774C-465F-DBBE09BC5F4E}"/>
                </a:ext>
              </a:extLst>
            </p:cNvPr>
            <p:cNvGrpSpPr/>
            <p:nvPr/>
          </p:nvGrpSpPr>
          <p:grpSpPr>
            <a:xfrm>
              <a:off x="14478000" y="8953500"/>
              <a:ext cx="2743200" cy="1524000"/>
              <a:chOff x="-152400" y="8953500"/>
              <a:chExt cx="2743200" cy="1524000"/>
            </a:xfrm>
          </p:grpSpPr>
          <p:pic>
            <p:nvPicPr>
              <p:cNvPr id="23" name="Graphic 22" descr="Wave with solid fill">
                <a:extLst>
                  <a:ext uri="{FF2B5EF4-FFF2-40B4-BE49-F238E27FC236}">
                    <a16:creationId xmlns:a16="http://schemas.microsoft.com/office/drawing/2014/main" id="{89CABBDD-8EDD-84D7-EF22-E69723580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4" name="Graphic 23" descr="Wave with solid fill">
                <a:extLst>
                  <a:ext uri="{FF2B5EF4-FFF2-40B4-BE49-F238E27FC236}">
                    <a16:creationId xmlns:a16="http://schemas.microsoft.com/office/drawing/2014/main" id="{1E027BEE-6ADB-544D-00A7-3EB755309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5FC4DD1-F21C-4C38-9C4F-5F86D04CF90F}"/>
              </a:ext>
            </a:extLst>
          </p:cNvPr>
          <p:cNvSpPr txBox="1"/>
          <p:nvPr/>
        </p:nvSpPr>
        <p:spPr>
          <a:xfrm>
            <a:off x="2079555" y="2823270"/>
            <a:ext cx="13744229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Montserrat"/>
              </a:rPr>
              <a:t>Consider the following </a:t>
            </a:r>
            <a:r>
              <a:rPr lang="en-US" sz="2800" b="1" dirty="0">
                <a:latin typeface="Montserrat"/>
              </a:rPr>
              <a:t>scenario (2)</a:t>
            </a:r>
            <a:r>
              <a:rPr lang="en-US" sz="2800" dirty="0">
                <a:latin typeface="Montserrat"/>
              </a:rPr>
              <a:t>:</a:t>
            </a:r>
          </a:p>
          <a:p>
            <a:endParaRPr lang="en-US" sz="2800" dirty="0">
              <a:latin typeface="Montserrat" pitchFamily="2" charset="77"/>
            </a:endParaRPr>
          </a:p>
          <a:p>
            <a:endParaRPr lang="en-US" sz="2800" dirty="0">
              <a:latin typeface="Montserrat" pitchFamily="2" charset="77"/>
            </a:endParaRPr>
          </a:p>
          <a:p>
            <a:r>
              <a:rPr lang="en-US" sz="2800" dirty="0">
                <a:latin typeface="Montserrat" pitchFamily="2" charset="77"/>
              </a:rPr>
              <a:t>You would like to study differences in gene expression between tumor and healthy tissue. Since you have a lot of samples you ask two lab techs to each process half. </a:t>
            </a:r>
          </a:p>
          <a:p>
            <a:endParaRPr lang="en-US" sz="2800" dirty="0">
              <a:latin typeface="Montserrat" pitchFamily="2" charset="77"/>
            </a:endParaRPr>
          </a:p>
          <a:p>
            <a:r>
              <a:rPr lang="en-US" sz="2800" b="1" dirty="0">
                <a:latin typeface="Montserrat" pitchFamily="2" charset="77"/>
              </a:rPr>
              <a:t>What are potential biases and confounders in this set-up? 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B06BB5A-F617-B2C1-2849-FCC30C37B2B6}"/>
              </a:ext>
            </a:extLst>
          </p:cNvPr>
          <p:cNvSpPr/>
          <p:nvPr/>
        </p:nvSpPr>
        <p:spPr>
          <a:xfrm>
            <a:off x="4387164" y="903355"/>
            <a:ext cx="9328836" cy="1268345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20C27AED-B174-697B-85C7-104711B34D4F}"/>
              </a:ext>
            </a:extLst>
          </p:cNvPr>
          <p:cNvSpPr txBox="1"/>
          <p:nvPr/>
        </p:nvSpPr>
        <p:spPr>
          <a:xfrm>
            <a:off x="4046269" y="1078978"/>
            <a:ext cx="1020313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bg1"/>
                </a:solidFill>
                <a:latin typeface="Montserrat" pitchFamily="2" charset="77"/>
              </a:rPr>
              <a:t>GROUP DISCUSSION</a:t>
            </a:r>
          </a:p>
        </p:txBody>
      </p:sp>
      <p:pic>
        <p:nvPicPr>
          <p:cNvPr id="29" name="Picture 28" descr="A blue and black logo&#10;&#10;Description automatically generated">
            <a:extLst>
              <a:ext uri="{FF2B5EF4-FFF2-40B4-BE49-F238E27FC236}">
                <a16:creationId xmlns:a16="http://schemas.microsoft.com/office/drawing/2014/main" id="{914AFF89-31A8-68B8-BA39-50ED5BDD0D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38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914052" y="2628900"/>
            <a:ext cx="15700658" cy="6279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File formats in data science usually need to be a table </a:t>
            </a: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(csv, xlsx, tab delimited, …)</a:t>
            </a:r>
          </a:p>
          <a:p>
            <a:pPr>
              <a:lnSpc>
                <a:spcPts val="4480"/>
              </a:lnSpc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 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Omics platforms return: </a:t>
            </a:r>
          </a:p>
          <a:p>
            <a:pPr marL="800100" lvl="1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404040"/>
                </a:solidFill>
                <a:latin typeface="Montserrat"/>
              </a:rPr>
              <a:t>Fasta</a:t>
            </a:r>
            <a:r>
              <a:rPr lang="en-US" sz="2400" dirty="0">
                <a:solidFill>
                  <a:srgbClr val="404040"/>
                </a:solidFill>
                <a:latin typeface="Montserrat"/>
              </a:rPr>
              <a:t>, </a:t>
            </a:r>
            <a:r>
              <a:rPr lang="en-US" sz="2400" dirty="0" err="1">
                <a:solidFill>
                  <a:srgbClr val="404040"/>
                </a:solidFill>
                <a:latin typeface="Montserrat"/>
              </a:rPr>
              <a:t>fastq</a:t>
            </a:r>
            <a:r>
              <a:rPr lang="en-US" sz="2400" dirty="0">
                <a:solidFill>
                  <a:srgbClr val="404040"/>
                </a:solidFill>
                <a:latin typeface="Montserrat"/>
              </a:rPr>
              <a:t>, SAM, GFF, </a:t>
            </a:r>
            <a:r>
              <a:rPr lang="en-US" sz="2400" dirty="0" err="1">
                <a:solidFill>
                  <a:srgbClr val="404040"/>
                </a:solidFill>
                <a:latin typeface="Montserrat"/>
              </a:rPr>
              <a:t>MzML</a:t>
            </a:r>
            <a:r>
              <a:rPr lang="en-US" sz="2400" dirty="0">
                <a:solidFill>
                  <a:srgbClr val="404040"/>
                </a:solidFill>
                <a:latin typeface="Montserrat"/>
              </a:rPr>
              <a:t>, … huge files do not fit in DS analysis </a:t>
            </a: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Registries are: </a:t>
            </a:r>
          </a:p>
          <a:p>
            <a:pPr marL="800100" lvl="1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In formats more easily legible by humans, but still poorly structured for DS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At the point where we do what is typically regarded as DS, the raw data has been translated into the quantities we want to measure and/or restructure.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The steps we take before Data Science may be called: </a:t>
            </a:r>
            <a:r>
              <a:rPr lang="en-US" sz="2400" b="1" i="1" dirty="0">
                <a:solidFill>
                  <a:srgbClr val="404040"/>
                </a:solidFill>
                <a:latin typeface="Montserrat" pitchFamily="2" charset="77"/>
              </a:rPr>
              <a:t>data management,</a:t>
            </a: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 </a:t>
            </a:r>
            <a:r>
              <a:rPr lang="en-US" sz="2400" b="1" i="1" dirty="0">
                <a:solidFill>
                  <a:srgbClr val="404040"/>
                </a:solidFill>
                <a:latin typeface="Montserrat" pitchFamily="2" charset="77"/>
              </a:rPr>
              <a:t>set-up or wrangling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955A816A-445D-90C1-34EF-F7722635E0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03C4A0D3-AE7D-FFCD-0DFB-CA1E665F3DFB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723BD358-93EB-B2F0-5F1E-3D386C7C7F3F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7054617E-4426-5AC7-F75A-5B9E043F4E87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sp>
        <p:nvSpPr>
          <p:cNvPr id="11" name="TextBox 6">
            <a:extLst>
              <a:ext uri="{FF2B5EF4-FFF2-40B4-BE49-F238E27FC236}">
                <a16:creationId xmlns:a16="http://schemas.microsoft.com/office/drawing/2014/main" id="{42F1EF31-1792-5462-938B-2B453A654DB4}"/>
              </a:ext>
            </a:extLst>
          </p:cNvPr>
          <p:cNvSpPr txBox="1"/>
          <p:nvPr/>
        </p:nvSpPr>
        <p:spPr>
          <a:xfrm>
            <a:off x="1914052" y="1080000"/>
            <a:ext cx="15617634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404040"/>
                </a:solidFill>
                <a:latin typeface="Montserrat"/>
              </a:rPr>
              <a:t>BEFORE THE ANALYSIS COMES…</a:t>
            </a:r>
          </a:p>
        </p:txBody>
      </p:sp>
    </p:spTree>
    <p:extLst>
      <p:ext uri="{BB962C8B-B14F-4D97-AF65-F5344CB8AC3E}">
        <p14:creationId xmlns:p14="http://schemas.microsoft.com/office/powerpoint/2010/main" val="3249650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955A816A-445D-90C1-34EF-F7722635E0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723BD358-93EB-B2F0-5F1E-3D386C7C7F3F}"/>
              </a:ext>
            </a:extLst>
          </p:cNvPr>
          <p:cNvSpPr/>
          <p:nvPr/>
        </p:nvSpPr>
        <p:spPr>
          <a:xfrm>
            <a:off x="-3726" y="1"/>
            <a:ext cx="2289724" cy="10287000"/>
          </a:xfrm>
          <a:custGeom>
            <a:avLst/>
            <a:gdLst/>
            <a:ahLst/>
            <a:cxnLst/>
            <a:rect l="l" t="t" r="r" b="b"/>
            <a:pathLst>
              <a:path w="220314" h="2861297">
                <a:moveTo>
                  <a:pt x="0" y="0"/>
                </a:moveTo>
                <a:lnTo>
                  <a:pt x="220314" y="0"/>
                </a:lnTo>
                <a:lnTo>
                  <a:pt x="220314" y="2861297"/>
                </a:lnTo>
                <a:lnTo>
                  <a:pt x="0" y="2861297"/>
                </a:lnTo>
                <a:close/>
              </a:path>
            </a:pathLst>
          </a:custGeom>
          <a:solidFill>
            <a:srgbClr val="D3D9E2">
              <a:alpha val="83922"/>
            </a:srgbClr>
          </a:solidFill>
        </p:spPr>
        <p:txBody>
          <a:bodyPr/>
          <a:lstStyle/>
          <a:p>
            <a:endParaRPr lang="en-DK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42F1EF31-1792-5462-938B-2B453A654DB4}"/>
              </a:ext>
            </a:extLst>
          </p:cNvPr>
          <p:cNvSpPr txBox="1"/>
          <p:nvPr/>
        </p:nvSpPr>
        <p:spPr>
          <a:xfrm>
            <a:off x="5429433" y="1080000"/>
            <a:ext cx="8591367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404040"/>
                </a:solidFill>
                <a:latin typeface="Montserrat" pitchFamily="2" charset="77"/>
              </a:rPr>
              <a:t>DATA MANAGEMENT</a:t>
            </a:r>
          </a:p>
        </p:txBody>
      </p:sp>
      <p:sp>
        <p:nvSpPr>
          <p:cNvPr id="5" name="Freeform 110">
            <a:extLst>
              <a:ext uri="{FF2B5EF4-FFF2-40B4-BE49-F238E27FC236}">
                <a16:creationId xmlns:a16="http://schemas.microsoft.com/office/drawing/2014/main" id="{23A87C4A-C1FA-A971-B05E-08AFE3E8A1E2}"/>
              </a:ext>
            </a:extLst>
          </p:cNvPr>
          <p:cNvSpPr/>
          <p:nvPr/>
        </p:nvSpPr>
        <p:spPr>
          <a:xfrm rot="16200000">
            <a:off x="2597622" y="2892162"/>
            <a:ext cx="6996753" cy="6629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3" h="21000" extrusionOk="0">
                <a:moveTo>
                  <a:pt x="21211" y="9328"/>
                </a:moveTo>
                <a:cubicBezTo>
                  <a:pt x="15595" y="276"/>
                  <a:pt x="15595" y="276"/>
                  <a:pt x="15595" y="276"/>
                </a:cubicBezTo>
                <a:cubicBezTo>
                  <a:pt x="15234" y="-307"/>
                  <a:pt x="14650" y="96"/>
                  <a:pt x="14650" y="903"/>
                </a:cubicBezTo>
                <a:cubicBezTo>
                  <a:pt x="14650" y="4264"/>
                  <a:pt x="14650" y="4264"/>
                  <a:pt x="14650" y="4264"/>
                </a:cubicBezTo>
                <a:cubicBezTo>
                  <a:pt x="0" y="4264"/>
                  <a:pt x="0" y="4264"/>
                  <a:pt x="0" y="4264"/>
                </a:cubicBezTo>
                <a:cubicBezTo>
                  <a:pt x="0" y="16722"/>
                  <a:pt x="0" y="16722"/>
                  <a:pt x="0" y="16722"/>
                </a:cubicBezTo>
                <a:cubicBezTo>
                  <a:pt x="14650" y="16722"/>
                  <a:pt x="14650" y="16722"/>
                  <a:pt x="14650" y="16722"/>
                </a:cubicBezTo>
                <a:cubicBezTo>
                  <a:pt x="14650" y="20083"/>
                  <a:pt x="14650" y="20083"/>
                  <a:pt x="14650" y="20083"/>
                </a:cubicBezTo>
                <a:cubicBezTo>
                  <a:pt x="14650" y="20890"/>
                  <a:pt x="15234" y="21293"/>
                  <a:pt x="15595" y="20755"/>
                </a:cubicBezTo>
                <a:cubicBezTo>
                  <a:pt x="21211" y="11703"/>
                  <a:pt x="21211" y="11703"/>
                  <a:pt x="21211" y="11703"/>
                </a:cubicBezTo>
                <a:cubicBezTo>
                  <a:pt x="21600" y="11031"/>
                  <a:pt x="21600" y="9955"/>
                  <a:pt x="21211" y="9328"/>
                </a:cubicBezTo>
                <a:close/>
              </a:path>
            </a:pathLst>
          </a:custGeom>
          <a:solidFill>
            <a:srgbClr val="B4A5D6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>
              <a:defRPr sz="1600"/>
            </a:pPr>
            <a:endParaRPr dirty="0"/>
          </a:p>
        </p:txBody>
      </p:sp>
      <p:sp>
        <p:nvSpPr>
          <p:cNvPr id="12" name="Freeform 110">
            <a:extLst>
              <a:ext uri="{FF2B5EF4-FFF2-40B4-BE49-F238E27FC236}">
                <a16:creationId xmlns:a16="http://schemas.microsoft.com/office/drawing/2014/main" id="{923BCE40-9D21-FDAD-D212-259451A42E12}"/>
              </a:ext>
            </a:extLst>
          </p:cNvPr>
          <p:cNvSpPr/>
          <p:nvPr/>
        </p:nvSpPr>
        <p:spPr>
          <a:xfrm rot="5400000">
            <a:off x="10040190" y="2980168"/>
            <a:ext cx="6132422" cy="6400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3" h="21000" extrusionOk="0">
                <a:moveTo>
                  <a:pt x="21211" y="9328"/>
                </a:moveTo>
                <a:cubicBezTo>
                  <a:pt x="15595" y="276"/>
                  <a:pt x="15595" y="276"/>
                  <a:pt x="15595" y="276"/>
                </a:cubicBezTo>
                <a:cubicBezTo>
                  <a:pt x="15234" y="-307"/>
                  <a:pt x="14650" y="96"/>
                  <a:pt x="14650" y="903"/>
                </a:cubicBezTo>
                <a:cubicBezTo>
                  <a:pt x="14650" y="4264"/>
                  <a:pt x="14650" y="4264"/>
                  <a:pt x="14650" y="4264"/>
                </a:cubicBezTo>
                <a:cubicBezTo>
                  <a:pt x="0" y="4264"/>
                  <a:pt x="0" y="4264"/>
                  <a:pt x="0" y="4264"/>
                </a:cubicBezTo>
                <a:cubicBezTo>
                  <a:pt x="0" y="16722"/>
                  <a:pt x="0" y="16722"/>
                  <a:pt x="0" y="16722"/>
                </a:cubicBezTo>
                <a:cubicBezTo>
                  <a:pt x="14650" y="16722"/>
                  <a:pt x="14650" y="16722"/>
                  <a:pt x="14650" y="16722"/>
                </a:cubicBezTo>
                <a:cubicBezTo>
                  <a:pt x="14650" y="20083"/>
                  <a:pt x="14650" y="20083"/>
                  <a:pt x="14650" y="20083"/>
                </a:cubicBezTo>
                <a:cubicBezTo>
                  <a:pt x="14650" y="20890"/>
                  <a:pt x="15234" y="21293"/>
                  <a:pt x="15595" y="20755"/>
                </a:cubicBezTo>
                <a:cubicBezTo>
                  <a:pt x="21211" y="11703"/>
                  <a:pt x="21211" y="11703"/>
                  <a:pt x="21211" y="11703"/>
                </a:cubicBezTo>
                <a:cubicBezTo>
                  <a:pt x="21600" y="11031"/>
                  <a:pt x="21600" y="9955"/>
                  <a:pt x="21211" y="9328"/>
                </a:cubicBezTo>
                <a:close/>
              </a:path>
            </a:pathLst>
          </a:custGeom>
          <a:solidFill>
            <a:srgbClr val="B843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>
              <a:defRPr sz="1600"/>
            </a:pPr>
            <a:endParaRPr dirty="0">
              <a:solidFill>
                <a:srgbClr val="8CC9B1"/>
              </a:solidFill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7D6B7BBF-9CD5-2126-5811-6A91DD2A5F54}"/>
              </a:ext>
            </a:extLst>
          </p:cNvPr>
          <p:cNvSpPr txBox="1"/>
          <p:nvPr/>
        </p:nvSpPr>
        <p:spPr>
          <a:xfrm>
            <a:off x="5515998" y="3725855"/>
            <a:ext cx="121920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4000" b="1" dirty="0">
                <a:solidFill>
                  <a:schemeClr val="bg1"/>
                </a:solidFill>
                <a:latin typeface="Montserrat" pitchFamily="2" charset="77"/>
              </a:rPr>
              <a:t>DOs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48783FC6-44D9-55DF-D692-E8496902FA3F}"/>
              </a:ext>
            </a:extLst>
          </p:cNvPr>
          <p:cNvSpPr txBox="1"/>
          <p:nvPr/>
        </p:nvSpPr>
        <p:spPr>
          <a:xfrm>
            <a:off x="12096750" y="7856835"/>
            <a:ext cx="201930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4000" b="1" dirty="0">
                <a:solidFill>
                  <a:schemeClr val="bg1"/>
                </a:solidFill>
                <a:latin typeface="Montserrat" pitchFamily="2" charset="77"/>
              </a:rPr>
              <a:t>DON’Ts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5A75C-A4C2-B2B5-C872-3AB47AB52C6D}"/>
              </a:ext>
            </a:extLst>
          </p:cNvPr>
          <p:cNvSpPr txBox="1"/>
          <p:nvPr/>
        </p:nvSpPr>
        <p:spPr>
          <a:xfrm>
            <a:off x="11195738" y="3491448"/>
            <a:ext cx="3815662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"/>
              </a:rPr>
              <a:t>Don’t store BIG DATA in your computer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Montserrat"/>
              </a:rPr>
              <a:t>No embedded XLSX sheets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Montserrat"/>
              </a:rPr>
              <a:t>No color coding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Montserrat"/>
              </a:rPr>
              <a:t>No spaces nor special characters in naming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Montserrat"/>
              </a:rPr>
              <a:t>Do not do things ‘manually’ if avoidable</a:t>
            </a:r>
            <a:r>
              <a:rPr lang="en-US" sz="2000" dirty="0">
                <a:solidFill>
                  <a:schemeClr val="bg1"/>
                </a:solidFill>
                <a:latin typeface="Now"/>
              </a:rPr>
              <a:t>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25435B-A657-E6C5-8030-CE32B330AB5B}"/>
              </a:ext>
            </a:extLst>
          </p:cNvPr>
          <p:cNvSpPr txBox="1"/>
          <p:nvPr/>
        </p:nvSpPr>
        <p:spPr>
          <a:xfrm>
            <a:off x="4173996" y="4991100"/>
            <a:ext cx="390320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Write down steps (protocol &amp; comments)</a:t>
            </a:r>
          </a:p>
          <a:p>
            <a:pPr algn="ctr"/>
            <a:endParaRPr lang="en-US" sz="2000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Record date of downloads</a:t>
            </a:r>
          </a:p>
          <a:p>
            <a:pPr algn="ctr"/>
            <a:endParaRPr lang="en-US" sz="2000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Consistency of file naming and folder structure</a:t>
            </a:r>
          </a:p>
          <a:p>
            <a:pPr algn="ctr"/>
            <a:endParaRPr lang="en-US" sz="2000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The raw data is untouched!</a:t>
            </a:r>
          </a:p>
          <a:p>
            <a:pPr algn="ctr"/>
            <a:endParaRPr lang="en-US" sz="2000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Consistency of data management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1047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0578677" y="2804437"/>
            <a:ext cx="4114800" cy="2822371"/>
          </a:xfrm>
          <a:custGeom>
            <a:avLst/>
            <a:gdLst/>
            <a:ahLst/>
            <a:cxnLst/>
            <a:rect l="l" t="t" r="r" b="b"/>
            <a:pathLst>
              <a:path w="4236206" h="2822372">
                <a:moveTo>
                  <a:pt x="0" y="0"/>
                </a:moveTo>
                <a:lnTo>
                  <a:pt x="4236207" y="0"/>
                </a:lnTo>
                <a:lnTo>
                  <a:pt x="4236207" y="2822372"/>
                </a:lnTo>
                <a:lnTo>
                  <a:pt x="0" y="2822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solidFill>
              <a:schemeClr val="accent1">
                <a:shade val="15000"/>
              </a:schemeClr>
            </a:solidFill>
          </a:ln>
        </p:spPr>
        <p:txBody>
          <a:bodyPr/>
          <a:lstStyle/>
          <a:p>
            <a:endParaRPr lang="en-DK"/>
          </a:p>
        </p:txBody>
      </p:sp>
      <p:sp>
        <p:nvSpPr>
          <p:cNvPr id="7" name="Freeform 7"/>
          <p:cNvSpPr/>
          <p:nvPr/>
        </p:nvSpPr>
        <p:spPr>
          <a:xfrm>
            <a:off x="3048000" y="2809442"/>
            <a:ext cx="4114800" cy="2822372"/>
          </a:xfrm>
          <a:custGeom>
            <a:avLst/>
            <a:gdLst/>
            <a:ahLst/>
            <a:cxnLst/>
            <a:rect l="l" t="t" r="r" b="b"/>
            <a:pathLst>
              <a:path w="3501358" h="2457316">
                <a:moveTo>
                  <a:pt x="0" y="0"/>
                </a:moveTo>
                <a:lnTo>
                  <a:pt x="3501357" y="0"/>
                </a:lnTo>
                <a:lnTo>
                  <a:pt x="3501357" y="2457316"/>
                </a:lnTo>
                <a:lnTo>
                  <a:pt x="0" y="2457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sp>
        <p:nvSpPr>
          <p:cNvPr id="8" name="Freeform 8"/>
          <p:cNvSpPr/>
          <p:nvPr/>
        </p:nvSpPr>
        <p:spPr>
          <a:xfrm rot="-1575044" flipH="1">
            <a:off x="7954723" y="3335108"/>
            <a:ext cx="1911176" cy="1414270"/>
          </a:xfrm>
          <a:custGeom>
            <a:avLst/>
            <a:gdLst/>
            <a:ahLst/>
            <a:cxnLst/>
            <a:rect l="l" t="t" r="r" b="b"/>
            <a:pathLst>
              <a:path w="1911176" h="1414270">
                <a:moveTo>
                  <a:pt x="1911175" y="0"/>
                </a:moveTo>
                <a:lnTo>
                  <a:pt x="0" y="0"/>
                </a:lnTo>
                <a:lnTo>
                  <a:pt x="0" y="1414270"/>
                </a:lnTo>
                <a:lnTo>
                  <a:pt x="1911175" y="1414270"/>
                </a:lnTo>
                <a:lnTo>
                  <a:pt x="191117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sp>
        <p:nvSpPr>
          <p:cNvPr id="9" name="Freeform 9"/>
          <p:cNvSpPr/>
          <p:nvPr/>
        </p:nvSpPr>
        <p:spPr>
          <a:xfrm>
            <a:off x="5428050" y="8465882"/>
            <a:ext cx="1086524" cy="495727"/>
          </a:xfrm>
          <a:custGeom>
            <a:avLst/>
            <a:gdLst/>
            <a:ahLst/>
            <a:cxnLst/>
            <a:rect l="l" t="t" r="r" b="b"/>
            <a:pathLst>
              <a:path w="1086524" h="495727">
                <a:moveTo>
                  <a:pt x="0" y="0"/>
                </a:moveTo>
                <a:lnTo>
                  <a:pt x="1086524" y="0"/>
                </a:lnTo>
                <a:lnTo>
                  <a:pt x="1086524" y="495726"/>
                </a:lnTo>
                <a:lnTo>
                  <a:pt x="0" y="4957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sp>
        <p:nvSpPr>
          <p:cNvPr id="10" name="TextBox 10"/>
          <p:cNvSpPr txBox="1"/>
          <p:nvPr/>
        </p:nvSpPr>
        <p:spPr>
          <a:xfrm>
            <a:off x="4419599" y="1080000"/>
            <a:ext cx="944880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404040"/>
                </a:solidFill>
                <a:latin typeface="Montserrat" pitchFamily="2" charset="77"/>
              </a:rPr>
              <a:t>WHAT HAS CHANGED?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82613" y="6117590"/>
            <a:ext cx="14122775" cy="169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245" lvl="1" indent="-344805">
              <a:lnSpc>
                <a:spcPts val="4159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Absolutely massive amount of data! Both in terms of number of observations as well as number of measured variables</a:t>
            </a:r>
            <a:endParaRPr lang="en-US">
              <a:latin typeface="Montserrat"/>
            </a:endParaRPr>
          </a:p>
          <a:p>
            <a:pPr marL="690245" lvl="1" indent="-344805">
              <a:lnSpc>
                <a:spcPts val="5119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New types of data (i.e. omics, geolocation, wearables, </a:t>
            </a:r>
            <a:r>
              <a:rPr lang="en-US" sz="2800" dirty="0" err="1">
                <a:solidFill>
                  <a:srgbClr val="404040"/>
                </a:solidFill>
                <a:latin typeface="Montserrat"/>
              </a:rPr>
              <a:t>ect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71312" y="8041567"/>
            <a:ext cx="5611088" cy="1661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39"/>
              </a:lnSpc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	change of tools</a:t>
            </a:r>
          </a:p>
          <a:p>
            <a:pPr>
              <a:lnSpc>
                <a:spcPts val="6839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new analysis techniques </a:t>
            </a:r>
          </a:p>
        </p:txBody>
      </p:sp>
      <p:sp>
        <p:nvSpPr>
          <p:cNvPr id="13" name="Freeform 13"/>
          <p:cNvSpPr/>
          <p:nvPr/>
        </p:nvSpPr>
        <p:spPr>
          <a:xfrm>
            <a:off x="4613157" y="9319597"/>
            <a:ext cx="1086524" cy="495727"/>
          </a:xfrm>
          <a:custGeom>
            <a:avLst/>
            <a:gdLst/>
            <a:ahLst/>
            <a:cxnLst/>
            <a:rect l="l" t="t" r="r" b="b"/>
            <a:pathLst>
              <a:path w="1086524" h="495727">
                <a:moveTo>
                  <a:pt x="0" y="0"/>
                </a:moveTo>
                <a:lnTo>
                  <a:pt x="1086524" y="0"/>
                </a:lnTo>
                <a:lnTo>
                  <a:pt x="1086524" y="495727"/>
                </a:lnTo>
                <a:lnTo>
                  <a:pt x="0" y="4957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48F3DB24-073D-5547-F0CB-3181CE28A2B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F7AE7130-CD66-3B55-CAE5-ED94842F2904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928B7DF0-9CEB-9D94-C556-4AE38D5DFE44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16" name="TextBox 5">
              <a:extLst>
                <a:ext uri="{FF2B5EF4-FFF2-40B4-BE49-F238E27FC236}">
                  <a16:creationId xmlns:a16="http://schemas.microsoft.com/office/drawing/2014/main" id="{F7DD73BB-368D-99C3-DB92-C1042A79AD17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47900" y="1080000"/>
            <a:ext cx="11696700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404040"/>
                </a:solidFill>
                <a:latin typeface="Montserrat" pitchFamily="2" charset="77"/>
              </a:rPr>
              <a:t>Programming languages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47900" y="2462990"/>
            <a:ext cx="15201900" cy="4889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Part of the new tools is the use of </a:t>
            </a:r>
            <a:r>
              <a:rPr lang="en-US" sz="2800" b="1" dirty="0">
                <a:solidFill>
                  <a:srgbClr val="404040"/>
                </a:solidFill>
                <a:latin typeface="Montserrat"/>
              </a:rPr>
              <a:t>formal programming languages 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to </a:t>
            </a:r>
            <a:r>
              <a:rPr lang="en-US" sz="2800">
                <a:solidFill>
                  <a:srgbClr val="404040"/>
                </a:solidFill>
                <a:latin typeface="Montserrat"/>
              </a:rPr>
              <a:t>analyze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 data instead of tools like Excel. This has a couple of advantages: </a:t>
            </a: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Automation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 of tasks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Workflow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 is explicit and visible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Separate raw data and data processing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. The raw data is never touched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04040"/>
                </a:solidFill>
                <a:latin typeface="Montserrat"/>
              </a:rPr>
              <a:t>Working code 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can be reused (perhaps with some tweaks) to analyze other similar datasets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79FD0439-3F12-B2C9-9E91-2DF6FCCB5502}"/>
              </a:ext>
            </a:extLst>
          </p:cNvPr>
          <p:cNvSpPr txBox="1"/>
          <p:nvPr/>
        </p:nvSpPr>
        <p:spPr>
          <a:xfrm>
            <a:off x="2247900" y="8399566"/>
            <a:ext cx="13068300" cy="521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The most popular languages are python 		    and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723CA6-6413-B054-049B-23FEB9E5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600" y="805071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0AB5073-4F75-FEC6-F9C9-C20C18ABB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581" y="8115300"/>
            <a:ext cx="1137419" cy="113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399C1D74-0E4F-1988-A881-25D34E91B4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61727A3-8F8D-F388-D5E5-33533D3EDE0D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AF486A79-74E4-F264-9918-3B5F1B01D823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B7B1BCD7-452A-A46B-D835-7579E3D8720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04101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47900" y="1080000"/>
            <a:ext cx="11696700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404040"/>
                </a:solidFill>
                <a:latin typeface="Montserrat" pitchFamily="2" charset="77"/>
              </a:rPr>
              <a:t>Programming languages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723CA6-6413-B054-049B-23FEB9E5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35433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0AB5073-4F75-FEC6-F9C9-C20C18ABB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381" y="6591300"/>
            <a:ext cx="1137419" cy="113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399C1D74-0E4F-1988-A881-25D34E91B4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61727A3-8F8D-F388-D5E5-33533D3EDE0D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AF486A79-74E4-F264-9918-3B5F1B01D823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B7B1BCD7-452A-A46B-D835-7579E3D8720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39497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3" descr="Sailboat with solid fill">
            <a:extLst>
              <a:ext uri="{FF2B5EF4-FFF2-40B4-BE49-F238E27FC236}">
                <a16:creationId xmlns:a16="http://schemas.microsoft.com/office/drawing/2014/main" id="{C3337F65-7EE6-D917-C8F4-FEC96119B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305237">
            <a:off x="1075549" y="6506351"/>
            <a:ext cx="3505200" cy="35052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CDB0310-9D80-D00C-C5D2-73034C3610EE}"/>
              </a:ext>
            </a:extLst>
          </p:cNvPr>
          <p:cNvGrpSpPr/>
          <p:nvPr/>
        </p:nvGrpSpPr>
        <p:grpSpPr>
          <a:xfrm>
            <a:off x="-152400" y="8953500"/>
            <a:ext cx="17373600" cy="1524000"/>
            <a:chOff x="-152400" y="8953500"/>
            <a:chExt cx="17373600" cy="1524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E22662B-341E-BC66-3C51-49A0A55F9A2F}"/>
                </a:ext>
              </a:extLst>
            </p:cNvPr>
            <p:cNvGrpSpPr/>
            <p:nvPr/>
          </p:nvGrpSpPr>
          <p:grpSpPr>
            <a:xfrm>
              <a:off x="-152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6" name="Graphic 5" descr="Wave with solid fill">
                <a:extLst>
                  <a:ext uri="{FF2B5EF4-FFF2-40B4-BE49-F238E27FC236}">
                    <a16:creationId xmlns:a16="http://schemas.microsoft.com/office/drawing/2014/main" id="{A0693183-F2DC-92C8-D028-32D5EB230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7" name="Graphic 6" descr="Wave with solid fill">
                <a:extLst>
                  <a:ext uri="{FF2B5EF4-FFF2-40B4-BE49-F238E27FC236}">
                    <a16:creationId xmlns:a16="http://schemas.microsoft.com/office/drawing/2014/main" id="{9CB31B6E-8E3B-FC80-9FA8-5669D0FE7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8" name="Graphic 7" descr="Wave with solid fill">
                <a:extLst>
                  <a:ext uri="{FF2B5EF4-FFF2-40B4-BE49-F238E27FC236}">
                    <a16:creationId xmlns:a16="http://schemas.microsoft.com/office/drawing/2014/main" id="{315C5B5A-8E1F-42B2-9C1B-4A4AE6A1E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D026AA4-CFFE-F6E6-D416-5DE7DF6AA93B}"/>
                </a:ext>
              </a:extLst>
            </p:cNvPr>
            <p:cNvGrpSpPr/>
            <p:nvPr/>
          </p:nvGrpSpPr>
          <p:grpSpPr>
            <a:xfrm>
              <a:off x="35052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1" name="Graphic 10" descr="Wave with solid fill">
                <a:extLst>
                  <a:ext uri="{FF2B5EF4-FFF2-40B4-BE49-F238E27FC236}">
                    <a16:creationId xmlns:a16="http://schemas.microsoft.com/office/drawing/2014/main" id="{45136616-B9C2-0A29-0865-4D9AB0DEA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2" name="Graphic 11" descr="Wave with solid fill">
                <a:extLst>
                  <a:ext uri="{FF2B5EF4-FFF2-40B4-BE49-F238E27FC236}">
                    <a16:creationId xmlns:a16="http://schemas.microsoft.com/office/drawing/2014/main" id="{D266C862-4CBB-3B14-79E4-A6BD8C335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3" name="Graphic 12" descr="Wave with solid fill">
                <a:extLst>
                  <a:ext uri="{FF2B5EF4-FFF2-40B4-BE49-F238E27FC236}">
                    <a16:creationId xmlns:a16="http://schemas.microsoft.com/office/drawing/2014/main" id="{9E8CDD94-67CD-FBEA-C1B8-950CB2F44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525DC6-764E-99CE-355E-AAB607D78E75}"/>
                </a:ext>
              </a:extLst>
            </p:cNvPr>
            <p:cNvGrpSpPr/>
            <p:nvPr/>
          </p:nvGrpSpPr>
          <p:grpSpPr>
            <a:xfrm>
              <a:off x="71628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5" name="Graphic 14" descr="Wave with solid fill">
                <a:extLst>
                  <a:ext uri="{FF2B5EF4-FFF2-40B4-BE49-F238E27FC236}">
                    <a16:creationId xmlns:a16="http://schemas.microsoft.com/office/drawing/2014/main" id="{B8E31DD1-CD21-5013-C322-E6ABF8BCB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6" name="Graphic 15" descr="Wave with solid fill">
                <a:extLst>
                  <a:ext uri="{FF2B5EF4-FFF2-40B4-BE49-F238E27FC236}">
                    <a16:creationId xmlns:a16="http://schemas.microsoft.com/office/drawing/2014/main" id="{2F99C5A0-C56D-2E53-9846-C55100810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7" name="Graphic 16" descr="Wave with solid fill">
                <a:extLst>
                  <a:ext uri="{FF2B5EF4-FFF2-40B4-BE49-F238E27FC236}">
                    <a16:creationId xmlns:a16="http://schemas.microsoft.com/office/drawing/2014/main" id="{16671B08-04A6-4476-325E-BCCFACF1D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AD4088-D4E2-47B4-3588-597FF91E8A12}"/>
                </a:ext>
              </a:extLst>
            </p:cNvPr>
            <p:cNvGrpSpPr/>
            <p:nvPr/>
          </p:nvGrpSpPr>
          <p:grpSpPr>
            <a:xfrm>
              <a:off x="10820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9" name="Graphic 18" descr="Wave with solid fill">
                <a:extLst>
                  <a:ext uri="{FF2B5EF4-FFF2-40B4-BE49-F238E27FC236}">
                    <a16:creationId xmlns:a16="http://schemas.microsoft.com/office/drawing/2014/main" id="{97D946E3-32D4-EF01-87B5-DD4F4B2E4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0" name="Graphic 19" descr="Wave with solid fill">
                <a:extLst>
                  <a:ext uri="{FF2B5EF4-FFF2-40B4-BE49-F238E27FC236}">
                    <a16:creationId xmlns:a16="http://schemas.microsoft.com/office/drawing/2014/main" id="{1CA063F7-9875-372F-0A15-491F8BDCF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1" name="Graphic 20" descr="Wave with solid fill">
                <a:extLst>
                  <a:ext uri="{FF2B5EF4-FFF2-40B4-BE49-F238E27FC236}">
                    <a16:creationId xmlns:a16="http://schemas.microsoft.com/office/drawing/2014/main" id="{574E9FDF-3DC0-B393-BC72-4583B3B1C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29231EA-F7CF-774C-465F-DBBE09BC5F4E}"/>
                </a:ext>
              </a:extLst>
            </p:cNvPr>
            <p:cNvGrpSpPr/>
            <p:nvPr/>
          </p:nvGrpSpPr>
          <p:grpSpPr>
            <a:xfrm>
              <a:off x="14478000" y="8953500"/>
              <a:ext cx="2743200" cy="1524000"/>
              <a:chOff x="-152400" y="8953500"/>
              <a:chExt cx="2743200" cy="1524000"/>
            </a:xfrm>
          </p:grpSpPr>
          <p:pic>
            <p:nvPicPr>
              <p:cNvPr id="23" name="Graphic 22" descr="Wave with solid fill">
                <a:extLst>
                  <a:ext uri="{FF2B5EF4-FFF2-40B4-BE49-F238E27FC236}">
                    <a16:creationId xmlns:a16="http://schemas.microsoft.com/office/drawing/2014/main" id="{89CABBDD-8EDD-84D7-EF22-E69723580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4" name="Graphic 23" descr="Wave with solid fill">
                <a:extLst>
                  <a:ext uri="{FF2B5EF4-FFF2-40B4-BE49-F238E27FC236}">
                    <a16:creationId xmlns:a16="http://schemas.microsoft.com/office/drawing/2014/main" id="{1E027BEE-6ADB-544D-00A7-3EB755309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</p:grpSp>
      </p:grpSp>
      <p:sp>
        <p:nvSpPr>
          <p:cNvPr id="35" name="TextBox 3">
            <a:extLst>
              <a:ext uri="{FF2B5EF4-FFF2-40B4-BE49-F238E27FC236}">
                <a16:creationId xmlns:a16="http://schemas.microsoft.com/office/drawing/2014/main" id="{EBEEA384-595D-FD5B-0260-68574E751CFA}"/>
              </a:ext>
            </a:extLst>
          </p:cNvPr>
          <p:cNvSpPr txBox="1"/>
          <p:nvPr/>
        </p:nvSpPr>
        <p:spPr>
          <a:xfrm>
            <a:off x="4224337" y="1080000"/>
            <a:ext cx="9839325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BEGINNING OUR JOURNEY</a:t>
            </a:r>
          </a:p>
        </p:txBody>
      </p:sp>
      <p:sp>
        <p:nvSpPr>
          <p:cNvPr id="37" name="Freeform 7">
            <a:extLst>
              <a:ext uri="{FF2B5EF4-FFF2-40B4-BE49-F238E27FC236}">
                <a16:creationId xmlns:a16="http://schemas.microsoft.com/office/drawing/2014/main" id="{1BFD04B8-D236-9D96-EA37-62F8FAFBF266}"/>
              </a:ext>
            </a:extLst>
          </p:cNvPr>
          <p:cNvSpPr/>
          <p:nvPr/>
        </p:nvSpPr>
        <p:spPr>
          <a:xfrm>
            <a:off x="800280" y="4487553"/>
            <a:ext cx="4041023" cy="1606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55" y="6991"/>
                </a:moveTo>
                <a:cubicBezTo>
                  <a:pt x="12526" y="6991"/>
                  <a:pt x="12526" y="6991"/>
                  <a:pt x="12526" y="6991"/>
                </a:cubicBezTo>
                <a:cubicBezTo>
                  <a:pt x="11663" y="3495"/>
                  <a:pt x="11663" y="3495"/>
                  <a:pt x="11663" y="3495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9937" y="3495"/>
                  <a:pt x="9937" y="3495"/>
                  <a:pt x="9937" y="3495"/>
                </a:cubicBezTo>
                <a:cubicBezTo>
                  <a:pt x="9074" y="6991"/>
                  <a:pt x="9074" y="6991"/>
                  <a:pt x="9074" y="6991"/>
                </a:cubicBezTo>
                <a:cubicBezTo>
                  <a:pt x="1997" y="6991"/>
                  <a:pt x="1997" y="6991"/>
                  <a:pt x="1997" y="6991"/>
                </a:cubicBezTo>
                <a:cubicBezTo>
                  <a:pt x="888" y="6991"/>
                  <a:pt x="0" y="10307"/>
                  <a:pt x="0" y="14340"/>
                </a:cubicBezTo>
                <a:cubicBezTo>
                  <a:pt x="0" y="18373"/>
                  <a:pt x="888" y="21600"/>
                  <a:pt x="1997" y="21600"/>
                </a:cubicBezTo>
                <a:cubicBezTo>
                  <a:pt x="21255" y="21600"/>
                  <a:pt x="21255" y="21600"/>
                  <a:pt x="21255" y="21600"/>
                </a:cubicBezTo>
                <a:cubicBezTo>
                  <a:pt x="21452" y="21600"/>
                  <a:pt x="21600" y="21062"/>
                  <a:pt x="21600" y="20345"/>
                </a:cubicBezTo>
                <a:cubicBezTo>
                  <a:pt x="21600" y="8335"/>
                  <a:pt x="21600" y="8335"/>
                  <a:pt x="21600" y="8335"/>
                </a:cubicBezTo>
                <a:cubicBezTo>
                  <a:pt x="21600" y="7618"/>
                  <a:pt x="21452" y="6991"/>
                  <a:pt x="21255" y="6991"/>
                </a:cubicBezTo>
                <a:close/>
              </a:path>
            </a:pathLst>
          </a:custGeom>
          <a:solidFill>
            <a:srgbClr val="B1403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" name="Freeform 8">
            <a:extLst>
              <a:ext uri="{FF2B5EF4-FFF2-40B4-BE49-F238E27FC236}">
                <a16:creationId xmlns:a16="http://schemas.microsoft.com/office/drawing/2014/main" id="{AA796C8F-D2D4-06BE-4F9E-97B9EDFA647A}"/>
              </a:ext>
            </a:extLst>
          </p:cNvPr>
          <p:cNvSpPr/>
          <p:nvPr/>
        </p:nvSpPr>
        <p:spPr>
          <a:xfrm>
            <a:off x="13582086" y="4458827"/>
            <a:ext cx="4041023" cy="1642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03" y="21600"/>
                </a:moveTo>
                <a:cubicBezTo>
                  <a:pt x="345" y="21600"/>
                  <a:pt x="345" y="21600"/>
                  <a:pt x="345" y="21600"/>
                </a:cubicBezTo>
                <a:cubicBezTo>
                  <a:pt x="148" y="21600"/>
                  <a:pt x="0" y="20975"/>
                  <a:pt x="0" y="20261"/>
                </a:cubicBezTo>
                <a:cubicBezTo>
                  <a:pt x="0" y="8301"/>
                  <a:pt x="0" y="8301"/>
                  <a:pt x="0" y="8301"/>
                </a:cubicBezTo>
                <a:cubicBezTo>
                  <a:pt x="0" y="7587"/>
                  <a:pt x="148" y="7051"/>
                  <a:pt x="345" y="7051"/>
                </a:cubicBezTo>
                <a:cubicBezTo>
                  <a:pt x="9074" y="7051"/>
                  <a:pt x="9074" y="7051"/>
                  <a:pt x="9074" y="7051"/>
                </a:cubicBezTo>
                <a:cubicBezTo>
                  <a:pt x="9937" y="3570"/>
                  <a:pt x="9937" y="3570"/>
                  <a:pt x="9937" y="357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11663" y="3570"/>
                  <a:pt x="11663" y="3570"/>
                  <a:pt x="11663" y="3570"/>
                </a:cubicBezTo>
                <a:cubicBezTo>
                  <a:pt x="12526" y="7051"/>
                  <a:pt x="12526" y="7051"/>
                  <a:pt x="12526" y="7051"/>
                </a:cubicBezTo>
                <a:cubicBezTo>
                  <a:pt x="19603" y="7051"/>
                  <a:pt x="19603" y="7051"/>
                  <a:pt x="19603" y="7051"/>
                </a:cubicBezTo>
                <a:cubicBezTo>
                  <a:pt x="20712" y="7051"/>
                  <a:pt x="21600" y="10264"/>
                  <a:pt x="21600" y="14281"/>
                </a:cubicBezTo>
                <a:cubicBezTo>
                  <a:pt x="21600" y="18298"/>
                  <a:pt x="20712" y="21600"/>
                  <a:pt x="19603" y="216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" name="Freeform 9">
            <a:extLst>
              <a:ext uri="{FF2B5EF4-FFF2-40B4-BE49-F238E27FC236}">
                <a16:creationId xmlns:a16="http://schemas.microsoft.com/office/drawing/2014/main" id="{01E2FDAC-AE88-C89E-F430-7A9E707BB2A6}"/>
              </a:ext>
            </a:extLst>
          </p:cNvPr>
          <p:cNvSpPr/>
          <p:nvPr/>
        </p:nvSpPr>
        <p:spPr>
          <a:xfrm flipV="1">
            <a:off x="5060883" y="4500850"/>
            <a:ext cx="4041022" cy="1619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55" y="0"/>
                </a:moveTo>
                <a:cubicBezTo>
                  <a:pt x="345" y="0"/>
                  <a:pt x="345" y="0"/>
                  <a:pt x="345" y="0"/>
                </a:cubicBezTo>
                <a:cubicBezTo>
                  <a:pt x="148" y="0"/>
                  <a:pt x="0" y="625"/>
                  <a:pt x="0" y="1339"/>
                </a:cubicBezTo>
                <a:cubicBezTo>
                  <a:pt x="0" y="13299"/>
                  <a:pt x="0" y="13299"/>
                  <a:pt x="0" y="13299"/>
                </a:cubicBezTo>
                <a:cubicBezTo>
                  <a:pt x="0" y="14013"/>
                  <a:pt x="148" y="14549"/>
                  <a:pt x="345" y="14549"/>
                </a:cubicBezTo>
                <a:cubicBezTo>
                  <a:pt x="9074" y="14549"/>
                  <a:pt x="9074" y="14549"/>
                  <a:pt x="9074" y="14549"/>
                </a:cubicBezTo>
                <a:cubicBezTo>
                  <a:pt x="9937" y="18030"/>
                  <a:pt x="9937" y="18030"/>
                  <a:pt x="9937" y="1803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1663" y="18030"/>
                  <a:pt x="11663" y="18030"/>
                  <a:pt x="11663" y="18030"/>
                </a:cubicBezTo>
                <a:cubicBezTo>
                  <a:pt x="12526" y="14549"/>
                  <a:pt x="12526" y="14549"/>
                  <a:pt x="12526" y="14549"/>
                </a:cubicBezTo>
                <a:cubicBezTo>
                  <a:pt x="21255" y="14549"/>
                  <a:pt x="21255" y="14549"/>
                  <a:pt x="21255" y="14549"/>
                </a:cubicBezTo>
                <a:cubicBezTo>
                  <a:pt x="21452" y="14549"/>
                  <a:pt x="21600" y="14013"/>
                  <a:pt x="21600" y="13299"/>
                </a:cubicBezTo>
                <a:cubicBezTo>
                  <a:pt x="21600" y="1339"/>
                  <a:pt x="21600" y="1339"/>
                  <a:pt x="21600" y="1339"/>
                </a:cubicBezTo>
                <a:cubicBezTo>
                  <a:pt x="21600" y="625"/>
                  <a:pt x="21452" y="0"/>
                  <a:pt x="212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 lang="en-DK" dirty="0"/>
          </a:p>
        </p:txBody>
      </p:sp>
      <p:sp>
        <p:nvSpPr>
          <p:cNvPr id="50" name="Rectangle 33">
            <a:extLst>
              <a:ext uri="{FF2B5EF4-FFF2-40B4-BE49-F238E27FC236}">
                <a16:creationId xmlns:a16="http://schemas.microsoft.com/office/drawing/2014/main" id="{20925914-2917-49B2-E895-2981264F4D26}"/>
              </a:ext>
            </a:extLst>
          </p:cNvPr>
          <p:cNvSpPr txBox="1"/>
          <p:nvPr/>
        </p:nvSpPr>
        <p:spPr>
          <a:xfrm>
            <a:off x="13820740" y="5384461"/>
            <a:ext cx="342241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2400" dirty="0"/>
              <a:t>MODEL EVALUATION</a:t>
            </a:r>
            <a:endParaRPr sz="2400" dirty="0"/>
          </a:p>
        </p:txBody>
      </p:sp>
      <p:sp>
        <p:nvSpPr>
          <p:cNvPr id="51" name="Freeform 9">
            <a:extLst>
              <a:ext uri="{FF2B5EF4-FFF2-40B4-BE49-F238E27FC236}">
                <a16:creationId xmlns:a16="http://schemas.microsoft.com/office/drawing/2014/main" id="{3C8C8F90-F01C-2534-2BCE-F8C869812AE5}"/>
              </a:ext>
            </a:extLst>
          </p:cNvPr>
          <p:cNvSpPr/>
          <p:nvPr/>
        </p:nvSpPr>
        <p:spPr>
          <a:xfrm flipV="1">
            <a:off x="9321485" y="4469155"/>
            <a:ext cx="4041021" cy="1643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55" y="0"/>
                </a:moveTo>
                <a:cubicBezTo>
                  <a:pt x="345" y="0"/>
                  <a:pt x="345" y="0"/>
                  <a:pt x="345" y="0"/>
                </a:cubicBezTo>
                <a:cubicBezTo>
                  <a:pt x="148" y="0"/>
                  <a:pt x="0" y="625"/>
                  <a:pt x="0" y="1339"/>
                </a:cubicBezTo>
                <a:cubicBezTo>
                  <a:pt x="0" y="13299"/>
                  <a:pt x="0" y="13299"/>
                  <a:pt x="0" y="13299"/>
                </a:cubicBezTo>
                <a:cubicBezTo>
                  <a:pt x="0" y="14013"/>
                  <a:pt x="148" y="14549"/>
                  <a:pt x="345" y="14549"/>
                </a:cubicBezTo>
                <a:cubicBezTo>
                  <a:pt x="9074" y="14549"/>
                  <a:pt x="9074" y="14549"/>
                  <a:pt x="9074" y="14549"/>
                </a:cubicBezTo>
                <a:cubicBezTo>
                  <a:pt x="9937" y="18030"/>
                  <a:pt x="9937" y="18030"/>
                  <a:pt x="9937" y="1803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1663" y="18030"/>
                  <a:pt x="11663" y="18030"/>
                  <a:pt x="11663" y="18030"/>
                </a:cubicBezTo>
                <a:cubicBezTo>
                  <a:pt x="12526" y="14549"/>
                  <a:pt x="12526" y="14549"/>
                  <a:pt x="12526" y="14549"/>
                </a:cubicBezTo>
                <a:cubicBezTo>
                  <a:pt x="21255" y="14549"/>
                  <a:pt x="21255" y="14549"/>
                  <a:pt x="21255" y="14549"/>
                </a:cubicBezTo>
                <a:cubicBezTo>
                  <a:pt x="21452" y="14549"/>
                  <a:pt x="21600" y="14013"/>
                  <a:pt x="21600" y="13299"/>
                </a:cubicBezTo>
                <a:cubicBezTo>
                  <a:pt x="21600" y="1339"/>
                  <a:pt x="21600" y="1339"/>
                  <a:pt x="21600" y="1339"/>
                </a:cubicBezTo>
                <a:cubicBezTo>
                  <a:pt x="21600" y="625"/>
                  <a:pt x="21452" y="0"/>
                  <a:pt x="212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" name="Rectangle 33">
            <a:extLst>
              <a:ext uri="{FF2B5EF4-FFF2-40B4-BE49-F238E27FC236}">
                <a16:creationId xmlns:a16="http://schemas.microsoft.com/office/drawing/2014/main" id="{CFFC9EF7-C4B0-C389-403F-2438A83981A2}"/>
              </a:ext>
            </a:extLst>
          </p:cNvPr>
          <p:cNvSpPr txBox="1"/>
          <p:nvPr/>
        </p:nvSpPr>
        <p:spPr>
          <a:xfrm>
            <a:off x="9971072" y="5384461"/>
            <a:ext cx="260968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2400" dirty="0"/>
              <a:t>DATA ANALYSIS</a:t>
            </a:r>
            <a:endParaRPr sz="2400" dirty="0"/>
          </a:p>
        </p:txBody>
      </p:sp>
      <p:sp>
        <p:nvSpPr>
          <p:cNvPr id="54" name="Rectangle 33">
            <a:extLst>
              <a:ext uri="{FF2B5EF4-FFF2-40B4-BE49-F238E27FC236}">
                <a16:creationId xmlns:a16="http://schemas.microsoft.com/office/drawing/2014/main" id="{46871D1F-1B1E-8F55-1261-18C148FBEF7B}"/>
              </a:ext>
            </a:extLst>
          </p:cNvPr>
          <p:cNvSpPr txBox="1"/>
          <p:nvPr/>
        </p:nvSpPr>
        <p:spPr>
          <a:xfrm>
            <a:off x="1320428" y="5384461"/>
            <a:ext cx="30937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2400" dirty="0"/>
              <a:t>DATA COLLECTION</a:t>
            </a:r>
            <a:endParaRPr sz="2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A694C3A-E68F-B4D7-85C3-81AFDE9284C3}"/>
              </a:ext>
            </a:extLst>
          </p:cNvPr>
          <p:cNvSpPr txBox="1"/>
          <p:nvPr/>
        </p:nvSpPr>
        <p:spPr>
          <a:xfrm>
            <a:off x="5361451" y="5154969"/>
            <a:ext cx="33597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EXPLORATORY DATA ANALYSIS</a:t>
            </a:r>
          </a:p>
        </p:txBody>
      </p:sp>
      <p:sp>
        <p:nvSpPr>
          <p:cNvPr id="59" name="Shape">
            <a:extLst>
              <a:ext uri="{FF2B5EF4-FFF2-40B4-BE49-F238E27FC236}">
                <a16:creationId xmlns:a16="http://schemas.microsoft.com/office/drawing/2014/main" id="{E07F6C67-95B2-F2F5-F51E-AAE5D6757D13}"/>
              </a:ext>
            </a:extLst>
          </p:cNvPr>
          <p:cNvSpPr/>
          <p:nvPr/>
        </p:nvSpPr>
        <p:spPr>
          <a:xfrm>
            <a:off x="6710246" y="3252752"/>
            <a:ext cx="905108" cy="1042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45" y="18409"/>
                </a:moveTo>
                <a:cubicBezTo>
                  <a:pt x="4483" y="18409"/>
                  <a:pt x="4483" y="18409"/>
                  <a:pt x="4483" y="18409"/>
                </a:cubicBezTo>
                <a:cubicBezTo>
                  <a:pt x="4891" y="18409"/>
                  <a:pt x="5298" y="17918"/>
                  <a:pt x="5298" y="17427"/>
                </a:cubicBezTo>
                <a:cubicBezTo>
                  <a:pt x="5298" y="8100"/>
                  <a:pt x="5298" y="8100"/>
                  <a:pt x="5298" y="8100"/>
                </a:cubicBezTo>
                <a:cubicBezTo>
                  <a:pt x="5298" y="7609"/>
                  <a:pt x="4891" y="7118"/>
                  <a:pt x="4483" y="7118"/>
                </a:cubicBezTo>
                <a:cubicBezTo>
                  <a:pt x="2445" y="7118"/>
                  <a:pt x="2445" y="7118"/>
                  <a:pt x="2445" y="7118"/>
                </a:cubicBezTo>
                <a:cubicBezTo>
                  <a:pt x="2038" y="7118"/>
                  <a:pt x="1630" y="7609"/>
                  <a:pt x="1630" y="8100"/>
                </a:cubicBezTo>
                <a:cubicBezTo>
                  <a:pt x="1630" y="17427"/>
                  <a:pt x="1630" y="17427"/>
                  <a:pt x="1630" y="17427"/>
                </a:cubicBezTo>
                <a:cubicBezTo>
                  <a:pt x="1630" y="17918"/>
                  <a:pt x="2038" y="18409"/>
                  <a:pt x="2445" y="18409"/>
                </a:cubicBezTo>
                <a:close/>
                <a:moveTo>
                  <a:pt x="7336" y="18409"/>
                </a:moveTo>
                <a:cubicBezTo>
                  <a:pt x="9374" y="18409"/>
                  <a:pt x="9374" y="18409"/>
                  <a:pt x="9374" y="18409"/>
                </a:cubicBezTo>
                <a:cubicBezTo>
                  <a:pt x="9985" y="18409"/>
                  <a:pt x="10189" y="17918"/>
                  <a:pt x="10189" y="17427"/>
                </a:cubicBezTo>
                <a:cubicBezTo>
                  <a:pt x="10189" y="982"/>
                  <a:pt x="10189" y="982"/>
                  <a:pt x="10189" y="982"/>
                </a:cubicBezTo>
                <a:cubicBezTo>
                  <a:pt x="10189" y="491"/>
                  <a:pt x="9985" y="0"/>
                  <a:pt x="9374" y="0"/>
                </a:cubicBezTo>
                <a:cubicBezTo>
                  <a:pt x="7336" y="0"/>
                  <a:pt x="7336" y="0"/>
                  <a:pt x="7336" y="0"/>
                </a:cubicBezTo>
                <a:cubicBezTo>
                  <a:pt x="6928" y="0"/>
                  <a:pt x="6521" y="491"/>
                  <a:pt x="6521" y="982"/>
                </a:cubicBezTo>
                <a:cubicBezTo>
                  <a:pt x="6521" y="17427"/>
                  <a:pt x="6521" y="17427"/>
                  <a:pt x="6521" y="17427"/>
                </a:cubicBezTo>
                <a:cubicBezTo>
                  <a:pt x="6521" y="17918"/>
                  <a:pt x="6928" y="18409"/>
                  <a:pt x="7336" y="18409"/>
                </a:cubicBezTo>
                <a:close/>
                <a:moveTo>
                  <a:pt x="12226" y="18409"/>
                </a:moveTo>
                <a:cubicBezTo>
                  <a:pt x="14468" y="18409"/>
                  <a:pt x="14468" y="18409"/>
                  <a:pt x="14468" y="18409"/>
                </a:cubicBezTo>
                <a:cubicBezTo>
                  <a:pt x="14875" y="18409"/>
                  <a:pt x="15079" y="17918"/>
                  <a:pt x="15079" y="17427"/>
                </a:cubicBezTo>
                <a:cubicBezTo>
                  <a:pt x="15079" y="4909"/>
                  <a:pt x="15079" y="4909"/>
                  <a:pt x="15079" y="4909"/>
                </a:cubicBezTo>
                <a:cubicBezTo>
                  <a:pt x="15079" y="4418"/>
                  <a:pt x="14875" y="3927"/>
                  <a:pt x="14468" y="3927"/>
                </a:cubicBezTo>
                <a:cubicBezTo>
                  <a:pt x="12226" y="3927"/>
                  <a:pt x="12226" y="3927"/>
                  <a:pt x="12226" y="3927"/>
                </a:cubicBezTo>
                <a:cubicBezTo>
                  <a:pt x="11819" y="3927"/>
                  <a:pt x="11411" y="4418"/>
                  <a:pt x="11411" y="4909"/>
                </a:cubicBezTo>
                <a:cubicBezTo>
                  <a:pt x="11411" y="17427"/>
                  <a:pt x="11411" y="17427"/>
                  <a:pt x="11411" y="17427"/>
                </a:cubicBezTo>
                <a:cubicBezTo>
                  <a:pt x="11411" y="17918"/>
                  <a:pt x="11819" y="18409"/>
                  <a:pt x="12226" y="18409"/>
                </a:cubicBezTo>
                <a:close/>
                <a:moveTo>
                  <a:pt x="12430" y="5155"/>
                </a:moveTo>
                <a:cubicBezTo>
                  <a:pt x="14264" y="5155"/>
                  <a:pt x="14264" y="5155"/>
                  <a:pt x="14264" y="5155"/>
                </a:cubicBezTo>
                <a:cubicBezTo>
                  <a:pt x="14264" y="17182"/>
                  <a:pt x="14264" y="17182"/>
                  <a:pt x="14264" y="17182"/>
                </a:cubicBezTo>
                <a:cubicBezTo>
                  <a:pt x="12430" y="17182"/>
                  <a:pt x="12430" y="17182"/>
                  <a:pt x="12430" y="17182"/>
                </a:cubicBezTo>
                <a:lnTo>
                  <a:pt x="12430" y="5155"/>
                </a:lnTo>
                <a:close/>
                <a:moveTo>
                  <a:pt x="17321" y="18409"/>
                </a:moveTo>
                <a:cubicBezTo>
                  <a:pt x="19358" y="18409"/>
                  <a:pt x="19358" y="18409"/>
                  <a:pt x="19358" y="18409"/>
                </a:cubicBezTo>
                <a:cubicBezTo>
                  <a:pt x="19766" y="18409"/>
                  <a:pt x="20174" y="17918"/>
                  <a:pt x="20174" y="17427"/>
                </a:cubicBezTo>
                <a:cubicBezTo>
                  <a:pt x="20174" y="11536"/>
                  <a:pt x="20174" y="11536"/>
                  <a:pt x="20174" y="11536"/>
                </a:cubicBezTo>
                <a:cubicBezTo>
                  <a:pt x="20174" y="11045"/>
                  <a:pt x="19766" y="10800"/>
                  <a:pt x="19358" y="10800"/>
                </a:cubicBezTo>
                <a:cubicBezTo>
                  <a:pt x="17321" y="10800"/>
                  <a:pt x="17321" y="10800"/>
                  <a:pt x="17321" y="10800"/>
                </a:cubicBezTo>
                <a:cubicBezTo>
                  <a:pt x="16709" y="10800"/>
                  <a:pt x="16506" y="11045"/>
                  <a:pt x="16506" y="11536"/>
                </a:cubicBezTo>
                <a:cubicBezTo>
                  <a:pt x="16506" y="17427"/>
                  <a:pt x="16506" y="17427"/>
                  <a:pt x="16506" y="17427"/>
                </a:cubicBezTo>
                <a:cubicBezTo>
                  <a:pt x="16506" y="17918"/>
                  <a:pt x="16709" y="18409"/>
                  <a:pt x="17321" y="18409"/>
                </a:cubicBezTo>
                <a:close/>
                <a:moveTo>
                  <a:pt x="20785" y="19391"/>
                </a:moveTo>
                <a:cubicBezTo>
                  <a:pt x="1019" y="19391"/>
                  <a:pt x="1019" y="19391"/>
                  <a:pt x="1019" y="19391"/>
                </a:cubicBezTo>
                <a:cubicBezTo>
                  <a:pt x="408" y="19391"/>
                  <a:pt x="0" y="19882"/>
                  <a:pt x="0" y="20618"/>
                </a:cubicBezTo>
                <a:cubicBezTo>
                  <a:pt x="0" y="21109"/>
                  <a:pt x="408" y="21600"/>
                  <a:pt x="1019" y="21600"/>
                </a:cubicBezTo>
                <a:cubicBezTo>
                  <a:pt x="20785" y="21600"/>
                  <a:pt x="20785" y="21600"/>
                  <a:pt x="20785" y="21600"/>
                </a:cubicBezTo>
                <a:cubicBezTo>
                  <a:pt x="21192" y="21600"/>
                  <a:pt x="21600" y="21109"/>
                  <a:pt x="21600" y="20618"/>
                </a:cubicBezTo>
                <a:cubicBezTo>
                  <a:pt x="21600" y="19882"/>
                  <a:pt x="21192" y="19391"/>
                  <a:pt x="20785" y="1939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sp>
        <p:nvSpPr>
          <p:cNvPr id="60" name="Shape">
            <a:extLst>
              <a:ext uri="{FF2B5EF4-FFF2-40B4-BE49-F238E27FC236}">
                <a16:creationId xmlns:a16="http://schemas.microsoft.com/office/drawing/2014/main" id="{D09D6B30-BBF8-546F-DF0D-9CD55F576823}"/>
              </a:ext>
            </a:extLst>
          </p:cNvPr>
          <p:cNvSpPr>
            <a:spLocks noChangeAspect="1"/>
          </p:cNvSpPr>
          <p:nvPr/>
        </p:nvSpPr>
        <p:spPr>
          <a:xfrm>
            <a:off x="7391400" y="3162300"/>
            <a:ext cx="699306" cy="699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0" h="21380" extrusionOk="0">
                <a:moveTo>
                  <a:pt x="20722" y="17912"/>
                </a:moveTo>
                <a:cubicBezTo>
                  <a:pt x="15805" y="12995"/>
                  <a:pt x="15805" y="12995"/>
                  <a:pt x="15805" y="12995"/>
                </a:cubicBezTo>
                <a:cubicBezTo>
                  <a:pt x="15102" y="14224"/>
                  <a:pt x="14049" y="15102"/>
                  <a:pt x="12995" y="15805"/>
                </a:cubicBezTo>
                <a:cubicBezTo>
                  <a:pt x="17912" y="20722"/>
                  <a:pt x="17912" y="20722"/>
                  <a:pt x="17912" y="20722"/>
                </a:cubicBezTo>
                <a:cubicBezTo>
                  <a:pt x="18615" y="21600"/>
                  <a:pt x="20020" y="21600"/>
                  <a:pt x="20722" y="20722"/>
                </a:cubicBezTo>
                <a:cubicBezTo>
                  <a:pt x="21600" y="20020"/>
                  <a:pt x="21600" y="18790"/>
                  <a:pt x="20722" y="17912"/>
                </a:cubicBezTo>
                <a:close/>
                <a:moveTo>
                  <a:pt x="15980" y="8078"/>
                </a:moveTo>
                <a:cubicBezTo>
                  <a:pt x="15980" y="3512"/>
                  <a:pt x="12468" y="0"/>
                  <a:pt x="7902" y="0"/>
                </a:cubicBezTo>
                <a:cubicBezTo>
                  <a:pt x="3512" y="0"/>
                  <a:pt x="0" y="3512"/>
                  <a:pt x="0" y="8078"/>
                </a:cubicBezTo>
                <a:cubicBezTo>
                  <a:pt x="0" y="12468"/>
                  <a:pt x="3512" y="15980"/>
                  <a:pt x="7902" y="15980"/>
                </a:cubicBezTo>
                <a:cubicBezTo>
                  <a:pt x="12468" y="15980"/>
                  <a:pt x="15980" y="12468"/>
                  <a:pt x="15980" y="8078"/>
                </a:cubicBezTo>
                <a:close/>
                <a:moveTo>
                  <a:pt x="7902" y="14049"/>
                </a:moveTo>
                <a:cubicBezTo>
                  <a:pt x="4566" y="14049"/>
                  <a:pt x="1932" y="11239"/>
                  <a:pt x="1932" y="8078"/>
                </a:cubicBezTo>
                <a:cubicBezTo>
                  <a:pt x="1932" y="4741"/>
                  <a:pt x="4566" y="1932"/>
                  <a:pt x="7902" y="1932"/>
                </a:cubicBezTo>
                <a:cubicBezTo>
                  <a:pt x="11239" y="1932"/>
                  <a:pt x="14049" y="4741"/>
                  <a:pt x="14049" y="8078"/>
                </a:cubicBezTo>
                <a:cubicBezTo>
                  <a:pt x="14049" y="11239"/>
                  <a:pt x="11239" y="14049"/>
                  <a:pt x="7902" y="14049"/>
                </a:cubicBezTo>
                <a:close/>
                <a:moveTo>
                  <a:pt x="3337" y="8078"/>
                </a:moveTo>
                <a:cubicBezTo>
                  <a:pt x="4566" y="8078"/>
                  <a:pt x="4566" y="8078"/>
                  <a:pt x="4566" y="8078"/>
                </a:cubicBezTo>
                <a:cubicBezTo>
                  <a:pt x="4566" y="6146"/>
                  <a:pt x="6146" y="4741"/>
                  <a:pt x="7902" y="4741"/>
                </a:cubicBezTo>
                <a:cubicBezTo>
                  <a:pt x="7902" y="3337"/>
                  <a:pt x="7902" y="3337"/>
                  <a:pt x="7902" y="3337"/>
                </a:cubicBezTo>
                <a:cubicBezTo>
                  <a:pt x="5444" y="3337"/>
                  <a:pt x="3337" y="5444"/>
                  <a:pt x="3337" y="807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sp>
        <p:nvSpPr>
          <p:cNvPr id="63" name="Shape">
            <a:extLst>
              <a:ext uri="{FF2B5EF4-FFF2-40B4-BE49-F238E27FC236}">
                <a16:creationId xmlns:a16="http://schemas.microsoft.com/office/drawing/2014/main" id="{1C3AE5CD-B4BF-1B12-A1F6-2CCA288BE29F}"/>
              </a:ext>
            </a:extLst>
          </p:cNvPr>
          <p:cNvSpPr>
            <a:spLocks noChangeAspect="1"/>
          </p:cNvSpPr>
          <p:nvPr/>
        </p:nvSpPr>
        <p:spPr>
          <a:xfrm>
            <a:off x="2236732" y="3252752"/>
            <a:ext cx="1127838" cy="10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54" y="14727"/>
                </a:moveTo>
                <a:cubicBezTo>
                  <a:pt x="5355" y="7855"/>
                  <a:pt x="5355" y="7855"/>
                  <a:pt x="5355" y="7855"/>
                </a:cubicBezTo>
                <a:cubicBezTo>
                  <a:pt x="8033" y="7855"/>
                  <a:pt x="8033" y="7855"/>
                  <a:pt x="8033" y="7855"/>
                </a:cubicBezTo>
                <a:cubicBezTo>
                  <a:pt x="8033" y="0"/>
                  <a:pt x="8033" y="0"/>
                  <a:pt x="8033" y="0"/>
                </a:cubicBezTo>
                <a:cubicBezTo>
                  <a:pt x="13388" y="0"/>
                  <a:pt x="13388" y="0"/>
                  <a:pt x="13388" y="0"/>
                </a:cubicBezTo>
                <a:cubicBezTo>
                  <a:pt x="13388" y="7855"/>
                  <a:pt x="13388" y="7855"/>
                  <a:pt x="13388" y="7855"/>
                </a:cubicBezTo>
                <a:cubicBezTo>
                  <a:pt x="16066" y="7855"/>
                  <a:pt x="16066" y="7855"/>
                  <a:pt x="16066" y="7855"/>
                </a:cubicBezTo>
                <a:cubicBezTo>
                  <a:pt x="11246" y="14727"/>
                  <a:pt x="11246" y="14727"/>
                  <a:pt x="11246" y="14727"/>
                </a:cubicBezTo>
                <a:lnTo>
                  <a:pt x="10354" y="14727"/>
                </a:lnTo>
                <a:close/>
                <a:moveTo>
                  <a:pt x="0" y="11782"/>
                </a:moveTo>
                <a:cubicBezTo>
                  <a:pt x="2678" y="4909"/>
                  <a:pt x="2678" y="4909"/>
                  <a:pt x="2678" y="4909"/>
                </a:cubicBezTo>
                <a:cubicBezTo>
                  <a:pt x="6069" y="4909"/>
                  <a:pt x="6069" y="4909"/>
                  <a:pt x="6069" y="4909"/>
                </a:cubicBezTo>
                <a:cubicBezTo>
                  <a:pt x="6069" y="6873"/>
                  <a:pt x="6069" y="6873"/>
                  <a:pt x="6069" y="6873"/>
                </a:cubicBezTo>
                <a:cubicBezTo>
                  <a:pt x="4106" y="6873"/>
                  <a:pt x="4106" y="6873"/>
                  <a:pt x="4106" y="6873"/>
                </a:cubicBezTo>
                <a:cubicBezTo>
                  <a:pt x="2321" y="11782"/>
                  <a:pt x="2321" y="11782"/>
                  <a:pt x="2321" y="11782"/>
                </a:cubicBezTo>
                <a:cubicBezTo>
                  <a:pt x="6783" y="11782"/>
                  <a:pt x="6783" y="11782"/>
                  <a:pt x="6783" y="11782"/>
                </a:cubicBezTo>
                <a:cubicBezTo>
                  <a:pt x="6783" y="14335"/>
                  <a:pt x="8569" y="16298"/>
                  <a:pt x="10711" y="16298"/>
                </a:cubicBezTo>
                <a:cubicBezTo>
                  <a:pt x="13031" y="16298"/>
                  <a:pt x="14817" y="14335"/>
                  <a:pt x="14817" y="11782"/>
                </a:cubicBezTo>
                <a:cubicBezTo>
                  <a:pt x="19279" y="11782"/>
                  <a:pt x="19279" y="11782"/>
                  <a:pt x="19279" y="11782"/>
                </a:cubicBezTo>
                <a:cubicBezTo>
                  <a:pt x="17494" y="6873"/>
                  <a:pt x="17494" y="6873"/>
                  <a:pt x="17494" y="6873"/>
                </a:cubicBezTo>
                <a:cubicBezTo>
                  <a:pt x="15531" y="6873"/>
                  <a:pt x="15531" y="6873"/>
                  <a:pt x="15531" y="6873"/>
                </a:cubicBezTo>
                <a:cubicBezTo>
                  <a:pt x="15531" y="4909"/>
                  <a:pt x="15531" y="4909"/>
                  <a:pt x="15531" y="4909"/>
                </a:cubicBezTo>
                <a:cubicBezTo>
                  <a:pt x="18744" y="4909"/>
                  <a:pt x="18744" y="4909"/>
                  <a:pt x="18744" y="4909"/>
                </a:cubicBezTo>
                <a:cubicBezTo>
                  <a:pt x="21600" y="11782"/>
                  <a:pt x="21600" y="11782"/>
                  <a:pt x="21600" y="11782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0" y="21600"/>
                  <a:pt x="0" y="21600"/>
                  <a:pt x="0" y="21600"/>
                </a:cubicBezTo>
                <a:lnTo>
                  <a:pt x="0" y="11782"/>
                </a:lnTo>
                <a:close/>
                <a:moveTo>
                  <a:pt x="0" y="11782"/>
                </a:moveTo>
                <a:cubicBezTo>
                  <a:pt x="0" y="11782"/>
                  <a:pt x="0" y="11782"/>
                  <a:pt x="0" y="11782"/>
                </a:cubicBezTo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sp>
        <p:nvSpPr>
          <p:cNvPr id="65" name="Shape">
            <a:extLst>
              <a:ext uri="{FF2B5EF4-FFF2-40B4-BE49-F238E27FC236}">
                <a16:creationId xmlns:a16="http://schemas.microsoft.com/office/drawing/2014/main" id="{42527BC8-1BFD-FEBB-D5C3-E9B5CBB94055}"/>
              </a:ext>
            </a:extLst>
          </p:cNvPr>
          <p:cNvSpPr/>
          <p:nvPr/>
        </p:nvSpPr>
        <p:spPr>
          <a:xfrm>
            <a:off x="15026924" y="3340113"/>
            <a:ext cx="1151345" cy="1042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65" y="17427"/>
                </a:moveTo>
                <a:cubicBezTo>
                  <a:pt x="7624" y="17427"/>
                  <a:pt x="8682" y="16200"/>
                  <a:pt x="8682" y="14973"/>
                </a:cubicBezTo>
                <a:cubicBezTo>
                  <a:pt x="8682" y="14236"/>
                  <a:pt x="8471" y="13745"/>
                  <a:pt x="8259" y="13255"/>
                </a:cubicBezTo>
                <a:cubicBezTo>
                  <a:pt x="12071" y="7118"/>
                  <a:pt x="12071" y="7118"/>
                  <a:pt x="12071" y="7118"/>
                </a:cubicBezTo>
                <a:cubicBezTo>
                  <a:pt x="12282" y="7364"/>
                  <a:pt x="12706" y="7364"/>
                  <a:pt x="12918" y="7364"/>
                </a:cubicBezTo>
                <a:cubicBezTo>
                  <a:pt x="13553" y="7364"/>
                  <a:pt x="13976" y="7118"/>
                  <a:pt x="14400" y="6873"/>
                </a:cubicBezTo>
                <a:cubicBezTo>
                  <a:pt x="17365" y="9573"/>
                  <a:pt x="17365" y="9573"/>
                  <a:pt x="17365" y="9573"/>
                </a:cubicBezTo>
                <a:cubicBezTo>
                  <a:pt x="17365" y="9818"/>
                  <a:pt x="17153" y="10309"/>
                  <a:pt x="17153" y="10555"/>
                </a:cubicBezTo>
                <a:cubicBezTo>
                  <a:pt x="17153" y="12027"/>
                  <a:pt x="18212" y="13009"/>
                  <a:pt x="19271" y="13009"/>
                </a:cubicBezTo>
                <a:cubicBezTo>
                  <a:pt x="20541" y="13009"/>
                  <a:pt x="21600" y="12027"/>
                  <a:pt x="21600" y="10555"/>
                </a:cubicBezTo>
                <a:cubicBezTo>
                  <a:pt x="21600" y="9082"/>
                  <a:pt x="20541" y="8100"/>
                  <a:pt x="19271" y="8100"/>
                </a:cubicBezTo>
                <a:cubicBezTo>
                  <a:pt x="18847" y="8100"/>
                  <a:pt x="18424" y="8345"/>
                  <a:pt x="18000" y="8591"/>
                </a:cubicBezTo>
                <a:cubicBezTo>
                  <a:pt x="14824" y="5891"/>
                  <a:pt x="14824" y="5891"/>
                  <a:pt x="14824" y="5891"/>
                </a:cubicBezTo>
                <a:cubicBezTo>
                  <a:pt x="15035" y="5645"/>
                  <a:pt x="15035" y="5155"/>
                  <a:pt x="15035" y="4909"/>
                </a:cubicBezTo>
                <a:cubicBezTo>
                  <a:pt x="15035" y="3436"/>
                  <a:pt x="14188" y="2455"/>
                  <a:pt x="12918" y="2455"/>
                </a:cubicBezTo>
                <a:cubicBezTo>
                  <a:pt x="11859" y="2455"/>
                  <a:pt x="10800" y="3436"/>
                  <a:pt x="10800" y="4909"/>
                </a:cubicBezTo>
                <a:cubicBezTo>
                  <a:pt x="10800" y="5400"/>
                  <a:pt x="11012" y="6136"/>
                  <a:pt x="11224" y="6382"/>
                </a:cubicBezTo>
                <a:cubicBezTo>
                  <a:pt x="7412" y="12518"/>
                  <a:pt x="7412" y="12518"/>
                  <a:pt x="7412" y="12518"/>
                </a:cubicBezTo>
                <a:cubicBezTo>
                  <a:pt x="7200" y="12518"/>
                  <a:pt x="6776" y="12518"/>
                  <a:pt x="6565" y="12518"/>
                </a:cubicBezTo>
                <a:cubicBezTo>
                  <a:pt x="5294" y="12518"/>
                  <a:pt x="4447" y="13500"/>
                  <a:pt x="4447" y="14973"/>
                </a:cubicBezTo>
                <a:cubicBezTo>
                  <a:pt x="4447" y="16200"/>
                  <a:pt x="5294" y="17427"/>
                  <a:pt x="6565" y="17427"/>
                </a:cubicBezTo>
                <a:close/>
                <a:moveTo>
                  <a:pt x="20541" y="10555"/>
                </a:moveTo>
                <a:cubicBezTo>
                  <a:pt x="20541" y="11291"/>
                  <a:pt x="19906" y="12027"/>
                  <a:pt x="19271" y="12027"/>
                </a:cubicBezTo>
                <a:cubicBezTo>
                  <a:pt x="18635" y="12027"/>
                  <a:pt x="18212" y="11291"/>
                  <a:pt x="18212" y="10555"/>
                </a:cubicBezTo>
                <a:cubicBezTo>
                  <a:pt x="18212" y="9818"/>
                  <a:pt x="18635" y="9327"/>
                  <a:pt x="19271" y="9327"/>
                </a:cubicBezTo>
                <a:cubicBezTo>
                  <a:pt x="19906" y="9327"/>
                  <a:pt x="20541" y="9818"/>
                  <a:pt x="20541" y="10555"/>
                </a:cubicBezTo>
                <a:close/>
                <a:moveTo>
                  <a:pt x="12918" y="3682"/>
                </a:moveTo>
                <a:cubicBezTo>
                  <a:pt x="13553" y="3682"/>
                  <a:pt x="14188" y="4173"/>
                  <a:pt x="14188" y="4909"/>
                </a:cubicBezTo>
                <a:cubicBezTo>
                  <a:pt x="14188" y="5645"/>
                  <a:pt x="13553" y="6382"/>
                  <a:pt x="12918" y="6382"/>
                </a:cubicBezTo>
                <a:cubicBezTo>
                  <a:pt x="12282" y="6382"/>
                  <a:pt x="11859" y="5645"/>
                  <a:pt x="11859" y="4909"/>
                </a:cubicBezTo>
                <a:cubicBezTo>
                  <a:pt x="11859" y="4173"/>
                  <a:pt x="12282" y="3682"/>
                  <a:pt x="12918" y="3682"/>
                </a:cubicBezTo>
                <a:close/>
                <a:moveTo>
                  <a:pt x="6565" y="13500"/>
                </a:moveTo>
                <a:cubicBezTo>
                  <a:pt x="7200" y="13500"/>
                  <a:pt x="7624" y="14236"/>
                  <a:pt x="7624" y="14973"/>
                </a:cubicBezTo>
                <a:cubicBezTo>
                  <a:pt x="7624" y="15709"/>
                  <a:pt x="7200" y="16200"/>
                  <a:pt x="6565" y="16200"/>
                </a:cubicBezTo>
                <a:cubicBezTo>
                  <a:pt x="5929" y="16200"/>
                  <a:pt x="5294" y="15709"/>
                  <a:pt x="5294" y="14973"/>
                </a:cubicBezTo>
                <a:cubicBezTo>
                  <a:pt x="5294" y="14236"/>
                  <a:pt x="5929" y="13500"/>
                  <a:pt x="6565" y="13500"/>
                </a:cubicBezTo>
                <a:close/>
                <a:moveTo>
                  <a:pt x="21600" y="21109"/>
                </a:moveTo>
                <a:cubicBezTo>
                  <a:pt x="21600" y="21355"/>
                  <a:pt x="21388" y="21600"/>
                  <a:pt x="21176" y="21600"/>
                </a:cubicBezTo>
                <a:cubicBezTo>
                  <a:pt x="2965" y="21600"/>
                  <a:pt x="2965" y="21600"/>
                  <a:pt x="2965" y="21600"/>
                </a:cubicBezTo>
                <a:cubicBezTo>
                  <a:pt x="2753" y="21600"/>
                  <a:pt x="2329" y="21600"/>
                  <a:pt x="2118" y="21109"/>
                </a:cubicBezTo>
                <a:cubicBezTo>
                  <a:pt x="1694" y="20864"/>
                  <a:pt x="1482" y="20373"/>
                  <a:pt x="1482" y="19882"/>
                </a:cubicBezTo>
                <a:cubicBezTo>
                  <a:pt x="1482" y="18900"/>
                  <a:pt x="1482" y="18900"/>
                  <a:pt x="1482" y="18900"/>
                </a:cubicBezTo>
                <a:cubicBezTo>
                  <a:pt x="635" y="18900"/>
                  <a:pt x="635" y="18900"/>
                  <a:pt x="635" y="18900"/>
                </a:cubicBezTo>
                <a:cubicBezTo>
                  <a:pt x="212" y="18900"/>
                  <a:pt x="0" y="18655"/>
                  <a:pt x="0" y="18409"/>
                </a:cubicBezTo>
                <a:cubicBezTo>
                  <a:pt x="0" y="18164"/>
                  <a:pt x="212" y="17918"/>
                  <a:pt x="635" y="17918"/>
                </a:cubicBezTo>
                <a:cubicBezTo>
                  <a:pt x="1482" y="17918"/>
                  <a:pt x="1482" y="17918"/>
                  <a:pt x="1482" y="17918"/>
                </a:cubicBezTo>
                <a:cubicBezTo>
                  <a:pt x="1482" y="15464"/>
                  <a:pt x="1482" y="15464"/>
                  <a:pt x="1482" y="15464"/>
                </a:cubicBezTo>
                <a:cubicBezTo>
                  <a:pt x="635" y="15464"/>
                  <a:pt x="635" y="15464"/>
                  <a:pt x="635" y="15464"/>
                </a:cubicBezTo>
                <a:cubicBezTo>
                  <a:pt x="212" y="15464"/>
                  <a:pt x="0" y="15218"/>
                  <a:pt x="0" y="14727"/>
                </a:cubicBezTo>
                <a:cubicBezTo>
                  <a:pt x="0" y="14482"/>
                  <a:pt x="212" y="14236"/>
                  <a:pt x="635" y="14236"/>
                </a:cubicBezTo>
                <a:cubicBezTo>
                  <a:pt x="1482" y="14236"/>
                  <a:pt x="1482" y="14236"/>
                  <a:pt x="1482" y="14236"/>
                </a:cubicBezTo>
                <a:cubicBezTo>
                  <a:pt x="1482" y="11782"/>
                  <a:pt x="1482" y="11782"/>
                  <a:pt x="1482" y="11782"/>
                </a:cubicBezTo>
                <a:cubicBezTo>
                  <a:pt x="635" y="11782"/>
                  <a:pt x="635" y="11782"/>
                  <a:pt x="635" y="11782"/>
                </a:cubicBezTo>
                <a:cubicBezTo>
                  <a:pt x="212" y="11782"/>
                  <a:pt x="0" y="11536"/>
                  <a:pt x="0" y="11291"/>
                </a:cubicBezTo>
                <a:cubicBezTo>
                  <a:pt x="0" y="11045"/>
                  <a:pt x="212" y="10800"/>
                  <a:pt x="635" y="10800"/>
                </a:cubicBezTo>
                <a:cubicBezTo>
                  <a:pt x="1482" y="10800"/>
                  <a:pt x="1482" y="10800"/>
                  <a:pt x="1482" y="10800"/>
                </a:cubicBezTo>
                <a:cubicBezTo>
                  <a:pt x="1482" y="8345"/>
                  <a:pt x="1482" y="8345"/>
                  <a:pt x="1482" y="8345"/>
                </a:cubicBezTo>
                <a:cubicBezTo>
                  <a:pt x="635" y="8345"/>
                  <a:pt x="635" y="8345"/>
                  <a:pt x="635" y="8345"/>
                </a:cubicBezTo>
                <a:cubicBezTo>
                  <a:pt x="212" y="8345"/>
                  <a:pt x="0" y="8100"/>
                  <a:pt x="0" y="7855"/>
                </a:cubicBezTo>
                <a:cubicBezTo>
                  <a:pt x="0" y="7364"/>
                  <a:pt x="212" y="7118"/>
                  <a:pt x="635" y="7118"/>
                </a:cubicBezTo>
                <a:cubicBezTo>
                  <a:pt x="1482" y="7118"/>
                  <a:pt x="1482" y="7118"/>
                  <a:pt x="1482" y="7118"/>
                </a:cubicBezTo>
                <a:cubicBezTo>
                  <a:pt x="1482" y="4664"/>
                  <a:pt x="1482" y="4664"/>
                  <a:pt x="1482" y="4664"/>
                </a:cubicBezTo>
                <a:cubicBezTo>
                  <a:pt x="635" y="4664"/>
                  <a:pt x="635" y="4664"/>
                  <a:pt x="635" y="4664"/>
                </a:cubicBezTo>
                <a:cubicBezTo>
                  <a:pt x="212" y="4664"/>
                  <a:pt x="0" y="4418"/>
                  <a:pt x="0" y="4173"/>
                </a:cubicBezTo>
                <a:cubicBezTo>
                  <a:pt x="0" y="3927"/>
                  <a:pt x="212" y="3682"/>
                  <a:pt x="635" y="3682"/>
                </a:cubicBezTo>
                <a:cubicBezTo>
                  <a:pt x="1482" y="3682"/>
                  <a:pt x="1482" y="3682"/>
                  <a:pt x="1482" y="3682"/>
                </a:cubicBezTo>
                <a:cubicBezTo>
                  <a:pt x="1482" y="982"/>
                  <a:pt x="1482" y="982"/>
                  <a:pt x="1482" y="982"/>
                </a:cubicBezTo>
                <a:cubicBezTo>
                  <a:pt x="635" y="982"/>
                  <a:pt x="635" y="982"/>
                  <a:pt x="635" y="982"/>
                </a:cubicBezTo>
                <a:cubicBezTo>
                  <a:pt x="212" y="982"/>
                  <a:pt x="0" y="736"/>
                  <a:pt x="0" y="491"/>
                </a:cubicBezTo>
                <a:cubicBezTo>
                  <a:pt x="0" y="245"/>
                  <a:pt x="212" y="0"/>
                  <a:pt x="635" y="0"/>
                </a:cubicBezTo>
                <a:cubicBezTo>
                  <a:pt x="2118" y="0"/>
                  <a:pt x="2118" y="0"/>
                  <a:pt x="2118" y="0"/>
                </a:cubicBezTo>
                <a:cubicBezTo>
                  <a:pt x="2329" y="0"/>
                  <a:pt x="2541" y="245"/>
                  <a:pt x="2541" y="491"/>
                </a:cubicBezTo>
                <a:cubicBezTo>
                  <a:pt x="2541" y="19882"/>
                  <a:pt x="2541" y="19882"/>
                  <a:pt x="2541" y="19882"/>
                </a:cubicBezTo>
                <a:cubicBezTo>
                  <a:pt x="2541" y="20127"/>
                  <a:pt x="2541" y="20373"/>
                  <a:pt x="2753" y="20373"/>
                </a:cubicBezTo>
                <a:cubicBezTo>
                  <a:pt x="2753" y="20618"/>
                  <a:pt x="2965" y="20618"/>
                  <a:pt x="2965" y="20618"/>
                </a:cubicBezTo>
                <a:cubicBezTo>
                  <a:pt x="21176" y="20618"/>
                  <a:pt x="21176" y="20618"/>
                  <a:pt x="21176" y="20618"/>
                </a:cubicBezTo>
                <a:cubicBezTo>
                  <a:pt x="21388" y="20618"/>
                  <a:pt x="21600" y="20864"/>
                  <a:pt x="21600" y="21109"/>
                </a:cubicBezTo>
                <a:close/>
                <a:moveTo>
                  <a:pt x="21600" y="21109"/>
                </a:moveTo>
                <a:cubicBezTo>
                  <a:pt x="21600" y="21109"/>
                  <a:pt x="21600" y="21109"/>
                  <a:pt x="21600" y="21109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sp>
        <p:nvSpPr>
          <p:cNvPr id="66" name="Shape">
            <a:extLst>
              <a:ext uri="{FF2B5EF4-FFF2-40B4-BE49-F238E27FC236}">
                <a16:creationId xmlns:a16="http://schemas.microsoft.com/office/drawing/2014/main" id="{DC73BB0C-5FB7-AC28-3183-0A8B15B64A2B}"/>
              </a:ext>
            </a:extLst>
          </p:cNvPr>
          <p:cNvSpPr>
            <a:spLocks noChangeAspect="1"/>
          </p:cNvSpPr>
          <p:nvPr/>
        </p:nvSpPr>
        <p:spPr>
          <a:xfrm>
            <a:off x="10706293" y="3261300"/>
            <a:ext cx="1257107" cy="104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70" y="19224"/>
                </a:moveTo>
                <a:cubicBezTo>
                  <a:pt x="20116" y="19224"/>
                  <a:pt x="20116" y="19224"/>
                  <a:pt x="20116" y="19224"/>
                </a:cubicBezTo>
                <a:cubicBezTo>
                  <a:pt x="20116" y="5400"/>
                  <a:pt x="20116" y="5400"/>
                  <a:pt x="20116" y="5400"/>
                </a:cubicBezTo>
                <a:cubicBezTo>
                  <a:pt x="20116" y="4752"/>
                  <a:pt x="19621" y="4320"/>
                  <a:pt x="19292" y="4320"/>
                </a:cubicBezTo>
                <a:cubicBezTo>
                  <a:pt x="18302" y="4320"/>
                  <a:pt x="18302" y="4320"/>
                  <a:pt x="18302" y="4320"/>
                </a:cubicBezTo>
                <a:cubicBezTo>
                  <a:pt x="17808" y="6048"/>
                  <a:pt x="17808" y="6048"/>
                  <a:pt x="17808" y="6048"/>
                </a:cubicBezTo>
                <a:cubicBezTo>
                  <a:pt x="18632" y="6048"/>
                  <a:pt x="18632" y="6048"/>
                  <a:pt x="18632" y="6048"/>
                </a:cubicBezTo>
                <a:cubicBezTo>
                  <a:pt x="18632" y="18360"/>
                  <a:pt x="18632" y="18360"/>
                  <a:pt x="18632" y="18360"/>
                </a:cubicBezTo>
                <a:cubicBezTo>
                  <a:pt x="2968" y="18360"/>
                  <a:pt x="2968" y="18360"/>
                  <a:pt x="2968" y="18360"/>
                </a:cubicBezTo>
                <a:cubicBezTo>
                  <a:pt x="2968" y="6048"/>
                  <a:pt x="2968" y="6048"/>
                  <a:pt x="2968" y="6048"/>
                </a:cubicBezTo>
                <a:cubicBezTo>
                  <a:pt x="5111" y="6048"/>
                  <a:pt x="5111" y="6048"/>
                  <a:pt x="5111" y="6048"/>
                </a:cubicBezTo>
                <a:cubicBezTo>
                  <a:pt x="6760" y="4320"/>
                  <a:pt x="6760" y="4320"/>
                  <a:pt x="6760" y="4320"/>
                </a:cubicBezTo>
                <a:cubicBezTo>
                  <a:pt x="2473" y="4320"/>
                  <a:pt x="2473" y="4320"/>
                  <a:pt x="2473" y="4320"/>
                </a:cubicBezTo>
                <a:cubicBezTo>
                  <a:pt x="1979" y="4320"/>
                  <a:pt x="1649" y="4752"/>
                  <a:pt x="1649" y="5400"/>
                </a:cubicBezTo>
                <a:cubicBezTo>
                  <a:pt x="1649" y="19224"/>
                  <a:pt x="1649" y="19224"/>
                  <a:pt x="1649" y="19224"/>
                </a:cubicBezTo>
                <a:cubicBezTo>
                  <a:pt x="495" y="19224"/>
                  <a:pt x="495" y="19224"/>
                  <a:pt x="495" y="19224"/>
                </a:cubicBezTo>
                <a:cubicBezTo>
                  <a:pt x="165" y="19224"/>
                  <a:pt x="0" y="19440"/>
                  <a:pt x="0" y="19656"/>
                </a:cubicBezTo>
                <a:cubicBezTo>
                  <a:pt x="0" y="20736"/>
                  <a:pt x="824" y="21600"/>
                  <a:pt x="1649" y="21600"/>
                </a:cubicBezTo>
                <a:cubicBezTo>
                  <a:pt x="14510" y="21600"/>
                  <a:pt x="14510" y="21600"/>
                  <a:pt x="14510" y="21600"/>
                </a:cubicBezTo>
                <a:cubicBezTo>
                  <a:pt x="14510" y="20736"/>
                  <a:pt x="14510" y="20736"/>
                  <a:pt x="14510" y="20736"/>
                </a:cubicBezTo>
                <a:cubicBezTo>
                  <a:pt x="14510" y="20520"/>
                  <a:pt x="14675" y="20304"/>
                  <a:pt x="15005" y="20304"/>
                </a:cubicBezTo>
                <a:cubicBezTo>
                  <a:pt x="15169" y="20304"/>
                  <a:pt x="15499" y="20520"/>
                  <a:pt x="15499" y="20736"/>
                </a:cubicBezTo>
                <a:cubicBezTo>
                  <a:pt x="15499" y="21600"/>
                  <a:pt x="15499" y="21600"/>
                  <a:pt x="15499" y="21600"/>
                </a:cubicBezTo>
                <a:cubicBezTo>
                  <a:pt x="16159" y="21600"/>
                  <a:pt x="16159" y="21600"/>
                  <a:pt x="16159" y="21600"/>
                </a:cubicBezTo>
                <a:cubicBezTo>
                  <a:pt x="16159" y="20736"/>
                  <a:pt x="16159" y="20736"/>
                  <a:pt x="16159" y="20736"/>
                </a:cubicBezTo>
                <a:cubicBezTo>
                  <a:pt x="16159" y="20520"/>
                  <a:pt x="16324" y="20304"/>
                  <a:pt x="16653" y="20304"/>
                </a:cubicBezTo>
                <a:cubicBezTo>
                  <a:pt x="16818" y="20304"/>
                  <a:pt x="16983" y="20520"/>
                  <a:pt x="16983" y="20736"/>
                </a:cubicBezTo>
                <a:cubicBezTo>
                  <a:pt x="16983" y="21600"/>
                  <a:pt x="16983" y="21600"/>
                  <a:pt x="16983" y="21600"/>
                </a:cubicBezTo>
                <a:cubicBezTo>
                  <a:pt x="19951" y="21600"/>
                  <a:pt x="19951" y="21600"/>
                  <a:pt x="19951" y="21600"/>
                </a:cubicBezTo>
                <a:cubicBezTo>
                  <a:pt x="20776" y="21600"/>
                  <a:pt x="21600" y="20736"/>
                  <a:pt x="21600" y="19656"/>
                </a:cubicBezTo>
                <a:cubicBezTo>
                  <a:pt x="21600" y="19440"/>
                  <a:pt x="21435" y="19224"/>
                  <a:pt x="21270" y="19224"/>
                </a:cubicBezTo>
                <a:close/>
                <a:moveTo>
                  <a:pt x="5111" y="8424"/>
                </a:moveTo>
                <a:cubicBezTo>
                  <a:pt x="7915" y="5832"/>
                  <a:pt x="7915" y="5832"/>
                  <a:pt x="7915" y="5832"/>
                </a:cubicBezTo>
                <a:cubicBezTo>
                  <a:pt x="9728" y="8856"/>
                  <a:pt x="9728" y="8856"/>
                  <a:pt x="9728" y="8856"/>
                </a:cubicBezTo>
                <a:cubicBezTo>
                  <a:pt x="10058" y="9288"/>
                  <a:pt x="10058" y="9288"/>
                  <a:pt x="10058" y="9288"/>
                </a:cubicBezTo>
                <a:cubicBezTo>
                  <a:pt x="10388" y="8856"/>
                  <a:pt x="10388" y="8856"/>
                  <a:pt x="10388" y="8856"/>
                </a:cubicBezTo>
                <a:cubicBezTo>
                  <a:pt x="15499" y="4320"/>
                  <a:pt x="15499" y="4320"/>
                  <a:pt x="15499" y="4320"/>
                </a:cubicBezTo>
                <a:cubicBezTo>
                  <a:pt x="16324" y="5616"/>
                  <a:pt x="16324" y="5616"/>
                  <a:pt x="16324" y="5616"/>
                </a:cubicBezTo>
                <a:cubicBezTo>
                  <a:pt x="16489" y="5616"/>
                  <a:pt x="16489" y="5832"/>
                  <a:pt x="16489" y="5832"/>
                </a:cubicBezTo>
                <a:cubicBezTo>
                  <a:pt x="16489" y="5832"/>
                  <a:pt x="16489" y="5832"/>
                  <a:pt x="16653" y="5616"/>
                </a:cubicBezTo>
                <a:cubicBezTo>
                  <a:pt x="16653" y="5616"/>
                  <a:pt x="16653" y="5616"/>
                  <a:pt x="16653" y="5616"/>
                </a:cubicBezTo>
                <a:cubicBezTo>
                  <a:pt x="18302" y="216"/>
                  <a:pt x="18302" y="216"/>
                  <a:pt x="18302" y="216"/>
                </a:cubicBezTo>
                <a:cubicBezTo>
                  <a:pt x="18467" y="216"/>
                  <a:pt x="18467" y="216"/>
                  <a:pt x="18302" y="0"/>
                </a:cubicBezTo>
                <a:cubicBezTo>
                  <a:pt x="18302" y="0"/>
                  <a:pt x="18302" y="0"/>
                  <a:pt x="18137" y="0"/>
                </a:cubicBezTo>
                <a:cubicBezTo>
                  <a:pt x="18137" y="0"/>
                  <a:pt x="18137" y="0"/>
                  <a:pt x="18137" y="0"/>
                </a:cubicBezTo>
                <a:cubicBezTo>
                  <a:pt x="13850" y="1080"/>
                  <a:pt x="13850" y="1080"/>
                  <a:pt x="13850" y="1080"/>
                </a:cubicBezTo>
                <a:cubicBezTo>
                  <a:pt x="13850" y="1080"/>
                  <a:pt x="13850" y="1080"/>
                  <a:pt x="13685" y="1296"/>
                </a:cubicBezTo>
                <a:cubicBezTo>
                  <a:pt x="13685" y="1296"/>
                  <a:pt x="13685" y="1512"/>
                  <a:pt x="13850" y="1512"/>
                </a:cubicBezTo>
                <a:cubicBezTo>
                  <a:pt x="14510" y="2808"/>
                  <a:pt x="14510" y="2808"/>
                  <a:pt x="14510" y="2808"/>
                </a:cubicBezTo>
                <a:cubicBezTo>
                  <a:pt x="10058" y="7776"/>
                  <a:pt x="10058" y="7776"/>
                  <a:pt x="10058" y="7776"/>
                </a:cubicBezTo>
                <a:cubicBezTo>
                  <a:pt x="8079" y="5184"/>
                  <a:pt x="8079" y="5184"/>
                  <a:pt x="8079" y="5184"/>
                </a:cubicBezTo>
                <a:cubicBezTo>
                  <a:pt x="7915" y="4968"/>
                  <a:pt x="7915" y="4968"/>
                  <a:pt x="7915" y="4968"/>
                </a:cubicBezTo>
                <a:cubicBezTo>
                  <a:pt x="7750" y="4968"/>
                  <a:pt x="7750" y="4968"/>
                  <a:pt x="7750" y="4968"/>
                </a:cubicBezTo>
                <a:cubicBezTo>
                  <a:pt x="4947" y="7992"/>
                  <a:pt x="4947" y="7992"/>
                  <a:pt x="4947" y="7992"/>
                </a:cubicBezTo>
                <a:cubicBezTo>
                  <a:pt x="4947" y="8208"/>
                  <a:pt x="5111" y="8208"/>
                  <a:pt x="5111" y="8424"/>
                </a:cubicBezTo>
                <a:close/>
                <a:moveTo>
                  <a:pt x="11212" y="14688"/>
                </a:moveTo>
                <a:cubicBezTo>
                  <a:pt x="11212" y="16632"/>
                  <a:pt x="11212" y="16632"/>
                  <a:pt x="11212" y="16632"/>
                </a:cubicBezTo>
                <a:cubicBezTo>
                  <a:pt x="11212" y="16848"/>
                  <a:pt x="11377" y="17064"/>
                  <a:pt x="11707" y="17064"/>
                </a:cubicBezTo>
                <a:cubicBezTo>
                  <a:pt x="11872" y="17064"/>
                  <a:pt x="12037" y="16848"/>
                  <a:pt x="12037" y="16632"/>
                </a:cubicBezTo>
                <a:cubicBezTo>
                  <a:pt x="12037" y="14688"/>
                  <a:pt x="12037" y="14688"/>
                  <a:pt x="12037" y="14688"/>
                </a:cubicBezTo>
                <a:cubicBezTo>
                  <a:pt x="12037" y="14256"/>
                  <a:pt x="11872" y="14040"/>
                  <a:pt x="11707" y="14040"/>
                </a:cubicBezTo>
                <a:cubicBezTo>
                  <a:pt x="11377" y="14040"/>
                  <a:pt x="11212" y="14256"/>
                  <a:pt x="11212" y="14688"/>
                </a:cubicBezTo>
                <a:close/>
                <a:moveTo>
                  <a:pt x="10058" y="11664"/>
                </a:moveTo>
                <a:cubicBezTo>
                  <a:pt x="9728" y="11664"/>
                  <a:pt x="9563" y="11880"/>
                  <a:pt x="9563" y="12312"/>
                </a:cubicBezTo>
                <a:cubicBezTo>
                  <a:pt x="9563" y="16632"/>
                  <a:pt x="9563" y="16632"/>
                  <a:pt x="9563" y="16632"/>
                </a:cubicBezTo>
                <a:cubicBezTo>
                  <a:pt x="9563" y="16848"/>
                  <a:pt x="9728" y="17064"/>
                  <a:pt x="10058" y="17064"/>
                </a:cubicBezTo>
                <a:cubicBezTo>
                  <a:pt x="10223" y="17064"/>
                  <a:pt x="10388" y="16848"/>
                  <a:pt x="10388" y="16632"/>
                </a:cubicBezTo>
                <a:cubicBezTo>
                  <a:pt x="10388" y="12312"/>
                  <a:pt x="10388" y="12312"/>
                  <a:pt x="10388" y="12312"/>
                </a:cubicBezTo>
                <a:cubicBezTo>
                  <a:pt x="10388" y="11880"/>
                  <a:pt x="10223" y="11664"/>
                  <a:pt x="10058" y="11664"/>
                </a:cubicBezTo>
                <a:close/>
                <a:moveTo>
                  <a:pt x="7915" y="14688"/>
                </a:moveTo>
                <a:cubicBezTo>
                  <a:pt x="7915" y="16632"/>
                  <a:pt x="7915" y="16632"/>
                  <a:pt x="7915" y="16632"/>
                </a:cubicBezTo>
                <a:cubicBezTo>
                  <a:pt x="7915" y="16848"/>
                  <a:pt x="8079" y="17064"/>
                  <a:pt x="8409" y="17064"/>
                </a:cubicBezTo>
                <a:cubicBezTo>
                  <a:pt x="8574" y="17064"/>
                  <a:pt x="8739" y="16848"/>
                  <a:pt x="8739" y="16632"/>
                </a:cubicBezTo>
                <a:cubicBezTo>
                  <a:pt x="8739" y="14688"/>
                  <a:pt x="8739" y="14688"/>
                  <a:pt x="8739" y="14688"/>
                </a:cubicBezTo>
                <a:cubicBezTo>
                  <a:pt x="8739" y="14256"/>
                  <a:pt x="8574" y="14040"/>
                  <a:pt x="8409" y="14040"/>
                </a:cubicBezTo>
                <a:cubicBezTo>
                  <a:pt x="8079" y="14040"/>
                  <a:pt x="7915" y="14256"/>
                  <a:pt x="7915" y="14688"/>
                </a:cubicBezTo>
                <a:close/>
                <a:moveTo>
                  <a:pt x="6266" y="12312"/>
                </a:moveTo>
                <a:cubicBezTo>
                  <a:pt x="6266" y="16632"/>
                  <a:pt x="6266" y="16632"/>
                  <a:pt x="6266" y="16632"/>
                </a:cubicBezTo>
                <a:cubicBezTo>
                  <a:pt x="6266" y="16848"/>
                  <a:pt x="6431" y="17064"/>
                  <a:pt x="6760" y="17064"/>
                </a:cubicBezTo>
                <a:cubicBezTo>
                  <a:pt x="6925" y="17064"/>
                  <a:pt x="7090" y="16848"/>
                  <a:pt x="7090" y="16632"/>
                </a:cubicBezTo>
                <a:cubicBezTo>
                  <a:pt x="7090" y="12312"/>
                  <a:pt x="7090" y="12312"/>
                  <a:pt x="7090" y="12312"/>
                </a:cubicBezTo>
                <a:cubicBezTo>
                  <a:pt x="7090" y="11880"/>
                  <a:pt x="6925" y="11664"/>
                  <a:pt x="6760" y="11664"/>
                </a:cubicBezTo>
                <a:cubicBezTo>
                  <a:pt x="6431" y="11664"/>
                  <a:pt x="6266" y="11880"/>
                  <a:pt x="6266" y="12312"/>
                </a:cubicBezTo>
                <a:close/>
                <a:moveTo>
                  <a:pt x="4947" y="10152"/>
                </a:moveTo>
                <a:cubicBezTo>
                  <a:pt x="4947" y="10152"/>
                  <a:pt x="4947" y="10368"/>
                  <a:pt x="4782" y="10368"/>
                </a:cubicBezTo>
                <a:cubicBezTo>
                  <a:pt x="4782" y="10368"/>
                  <a:pt x="4617" y="10584"/>
                  <a:pt x="4617" y="10800"/>
                </a:cubicBezTo>
                <a:cubicBezTo>
                  <a:pt x="4617" y="16632"/>
                  <a:pt x="4617" y="16632"/>
                  <a:pt x="4617" y="16632"/>
                </a:cubicBezTo>
                <a:cubicBezTo>
                  <a:pt x="4617" y="16848"/>
                  <a:pt x="4782" y="17064"/>
                  <a:pt x="5111" y="17064"/>
                </a:cubicBezTo>
                <a:cubicBezTo>
                  <a:pt x="5276" y="17064"/>
                  <a:pt x="5606" y="16848"/>
                  <a:pt x="5606" y="16632"/>
                </a:cubicBezTo>
                <a:cubicBezTo>
                  <a:pt x="5606" y="10800"/>
                  <a:pt x="5606" y="10800"/>
                  <a:pt x="5606" y="10800"/>
                </a:cubicBezTo>
                <a:cubicBezTo>
                  <a:pt x="5606" y="10584"/>
                  <a:pt x="5276" y="10152"/>
                  <a:pt x="5111" y="10152"/>
                </a:cubicBezTo>
                <a:cubicBezTo>
                  <a:pt x="5111" y="10152"/>
                  <a:pt x="4947" y="10152"/>
                  <a:pt x="4947" y="10152"/>
                </a:cubicBezTo>
                <a:close/>
                <a:moveTo>
                  <a:pt x="17148" y="13176"/>
                </a:moveTo>
                <a:cubicBezTo>
                  <a:pt x="15169" y="13176"/>
                  <a:pt x="15169" y="13176"/>
                  <a:pt x="15169" y="13176"/>
                </a:cubicBezTo>
                <a:cubicBezTo>
                  <a:pt x="15005" y="13176"/>
                  <a:pt x="14840" y="13392"/>
                  <a:pt x="14840" y="13608"/>
                </a:cubicBezTo>
                <a:cubicBezTo>
                  <a:pt x="14840" y="14040"/>
                  <a:pt x="15005" y="14256"/>
                  <a:pt x="15169" y="14256"/>
                </a:cubicBezTo>
                <a:cubicBezTo>
                  <a:pt x="17148" y="14256"/>
                  <a:pt x="17148" y="14256"/>
                  <a:pt x="17148" y="14256"/>
                </a:cubicBezTo>
                <a:cubicBezTo>
                  <a:pt x="17478" y="14256"/>
                  <a:pt x="17643" y="14040"/>
                  <a:pt x="17643" y="13608"/>
                </a:cubicBezTo>
                <a:cubicBezTo>
                  <a:pt x="17643" y="13392"/>
                  <a:pt x="17478" y="13176"/>
                  <a:pt x="17148" y="13176"/>
                </a:cubicBezTo>
                <a:close/>
                <a:moveTo>
                  <a:pt x="17148" y="15552"/>
                </a:moveTo>
                <a:cubicBezTo>
                  <a:pt x="15169" y="15552"/>
                  <a:pt x="15169" y="15552"/>
                  <a:pt x="15169" y="15552"/>
                </a:cubicBezTo>
                <a:cubicBezTo>
                  <a:pt x="15005" y="15552"/>
                  <a:pt x="14840" y="15768"/>
                  <a:pt x="14840" y="16200"/>
                </a:cubicBezTo>
                <a:cubicBezTo>
                  <a:pt x="14840" y="16416"/>
                  <a:pt x="15005" y="16848"/>
                  <a:pt x="15169" y="16848"/>
                </a:cubicBezTo>
                <a:cubicBezTo>
                  <a:pt x="17148" y="16848"/>
                  <a:pt x="17148" y="16848"/>
                  <a:pt x="17148" y="16848"/>
                </a:cubicBezTo>
                <a:cubicBezTo>
                  <a:pt x="17478" y="16848"/>
                  <a:pt x="17643" y="16416"/>
                  <a:pt x="17643" y="16200"/>
                </a:cubicBezTo>
                <a:cubicBezTo>
                  <a:pt x="17643" y="15768"/>
                  <a:pt x="17478" y="15552"/>
                  <a:pt x="17148" y="1555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61857A14-3476-CFBE-C8D7-A0ADB5E57EC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55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42E22F-90C2-7011-FF39-F475EA156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7215"/>
            <a:ext cx="6515100" cy="6515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2EB82D-60EA-FBAC-8C7E-BDA1CADCE1ED}"/>
              </a:ext>
            </a:extLst>
          </p:cNvPr>
          <p:cNvSpPr txBox="1"/>
          <p:nvPr/>
        </p:nvSpPr>
        <p:spPr>
          <a:xfrm>
            <a:off x="8369774" y="4476880"/>
            <a:ext cx="709882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latin typeface="Montserrat" pitchFamily="2" charset="77"/>
              </a:rPr>
              <a:t>Which programming languages have you had contact with?</a:t>
            </a:r>
          </a:p>
          <a:p>
            <a:endParaRPr lang="en-US" sz="3200" b="1" dirty="0"/>
          </a:p>
        </p:txBody>
      </p:sp>
      <p:pic>
        <p:nvPicPr>
          <p:cNvPr id="3" name="Graphic 2" descr="Sailboat with solid fill">
            <a:extLst>
              <a:ext uri="{FF2B5EF4-FFF2-40B4-BE49-F238E27FC236}">
                <a16:creationId xmlns:a16="http://schemas.microsoft.com/office/drawing/2014/main" id="{4FF62C9E-37C7-CFD7-D4EA-A39D6A7F9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264730">
            <a:off x="332257" y="6009157"/>
            <a:ext cx="4343400" cy="4343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6B9A8F-BC79-E2D3-0C4C-13C49C4EE3D8}"/>
              </a:ext>
            </a:extLst>
          </p:cNvPr>
          <p:cNvGrpSpPr/>
          <p:nvPr/>
        </p:nvGrpSpPr>
        <p:grpSpPr>
          <a:xfrm>
            <a:off x="-152400" y="8953500"/>
            <a:ext cx="17373600" cy="1524000"/>
            <a:chOff x="-152400" y="8953500"/>
            <a:chExt cx="17373600" cy="15240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89D889F-DAEA-C4B2-D552-F499188CA5E8}"/>
                </a:ext>
              </a:extLst>
            </p:cNvPr>
            <p:cNvGrpSpPr/>
            <p:nvPr/>
          </p:nvGrpSpPr>
          <p:grpSpPr>
            <a:xfrm>
              <a:off x="-152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4" name="Graphic 43" descr="Wave with solid fill">
                <a:extLst>
                  <a:ext uri="{FF2B5EF4-FFF2-40B4-BE49-F238E27FC236}">
                    <a16:creationId xmlns:a16="http://schemas.microsoft.com/office/drawing/2014/main" id="{AA86BAEC-603C-4605-1F95-A30844BA4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5" name="Graphic 44" descr="Wave with solid fill">
                <a:extLst>
                  <a:ext uri="{FF2B5EF4-FFF2-40B4-BE49-F238E27FC236}">
                    <a16:creationId xmlns:a16="http://schemas.microsoft.com/office/drawing/2014/main" id="{024DEC06-B8F7-2AA7-E0FA-B241C921E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6" name="Graphic 45" descr="Wave with solid fill">
                <a:extLst>
                  <a:ext uri="{FF2B5EF4-FFF2-40B4-BE49-F238E27FC236}">
                    <a16:creationId xmlns:a16="http://schemas.microsoft.com/office/drawing/2014/main" id="{97DB5D0E-38A4-F59E-C6ED-C4A346F9DC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FC51616-3CCE-3BAA-9BB2-3F2E1E5A5E37}"/>
                </a:ext>
              </a:extLst>
            </p:cNvPr>
            <p:cNvGrpSpPr/>
            <p:nvPr/>
          </p:nvGrpSpPr>
          <p:grpSpPr>
            <a:xfrm>
              <a:off x="35052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1" name="Graphic 40" descr="Wave with solid fill">
                <a:extLst>
                  <a:ext uri="{FF2B5EF4-FFF2-40B4-BE49-F238E27FC236}">
                    <a16:creationId xmlns:a16="http://schemas.microsoft.com/office/drawing/2014/main" id="{97F6EE73-E455-9357-C778-83613C5F1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2" name="Graphic 41" descr="Wave with solid fill">
                <a:extLst>
                  <a:ext uri="{FF2B5EF4-FFF2-40B4-BE49-F238E27FC236}">
                    <a16:creationId xmlns:a16="http://schemas.microsoft.com/office/drawing/2014/main" id="{46DA45A0-51BA-BD95-1D55-852E217CBC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3" name="Graphic 42" descr="Wave with solid fill">
                <a:extLst>
                  <a:ext uri="{FF2B5EF4-FFF2-40B4-BE49-F238E27FC236}">
                    <a16:creationId xmlns:a16="http://schemas.microsoft.com/office/drawing/2014/main" id="{8A17E531-AD02-1C8B-00BF-DAF7CD0CE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8E9B19A-38CD-47BB-52F5-1524F7408174}"/>
                </a:ext>
              </a:extLst>
            </p:cNvPr>
            <p:cNvGrpSpPr/>
            <p:nvPr/>
          </p:nvGrpSpPr>
          <p:grpSpPr>
            <a:xfrm>
              <a:off x="71628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38" name="Graphic 37" descr="Wave with solid fill">
                <a:extLst>
                  <a:ext uri="{FF2B5EF4-FFF2-40B4-BE49-F238E27FC236}">
                    <a16:creationId xmlns:a16="http://schemas.microsoft.com/office/drawing/2014/main" id="{863E4083-E811-7596-153E-3343BE3AC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39" name="Graphic 38" descr="Wave with solid fill">
                <a:extLst>
                  <a:ext uri="{FF2B5EF4-FFF2-40B4-BE49-F238E27FC236}">
                    <a16:creationId xmlns:a16="http://schemas.microsoft.com/office/drawing/2014/main" id="{5D1E84F1-2E14-1350-00D1-096C5AEDA9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0" name="Graphic 39" descr="Wave with solid fill">
                <a:extLst>
                  <a:ext uri="{FF2B5EF4-FFF2-40B4-BE49-F238E27FC236}">
                    <a16:creationId xmlns:a16="http://schemas.microsoft.com/office/drawing/2014/main" id="{7DCCE704-068A-D9D1-AD94-EC6314271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5FE02B2-6FA8-6B56-A275-3ED5A4CBECFD}"/>
                </a:ext>
              </a:extLst>
            </p:cNvPr>
            <p:cNvGrpSpPr/>
            <p:nvPr/>
          </p:nvGrpSpPr>
          <p:grpSpPr>
            <a:xfrm>
              <a:off x="10820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35" name="Graphic 34" descr="Wave with solid fill">
                <a:extLst>
                  <a:ext uri="{FF2B5EF4-FFF2-40B4-BE49-F238E27FC236}">
                    <a16:creationId xmlns:a16="http://schemas.microsoft.com/office/drawing/2014/main" id="{D655A7EE-ADA8-3E02-CD85-CE385B81E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36" name="Graphic 35" descr="Wave with solid fill">
                <a:extLst>
                  <a:ext uri="{FF2B5EF4-FFF2-40B4-BE49-F238E27FC236}">
                    <a16:creationId xmlns:a16="http://schemas.microsoft.com/office/drawing/2014/main" id="{A4961771-C2B1-1B2A-4585-3DF7DDE7A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37" name="Graphic 36" descr="Wave with solid fill">
                <a:extLst>
                  <a:ext uri="{FF2B5EF4-FFF2-40B4-BE49-F238E27FC236}">
                    <a16:creationId xmlns:a16="http://schemas.microsoft.com/office/drawing/2014/main" id="{9AE188E9-76E7-91BA-0E18-14BFCD02E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EDF77AC-FEB3-FC52-134C-26E611029266}"/>
                </a:ext>
              </a:extLst>
            </p:cNvPr>
            <p:cNvGrpSpPr/>
            <p:nvPr/>
          </p:nvGrpSpPr>
          <p:grpSpPr>
            <a:xfrm>
              <a:off x="14478000" y="8953500"/>
              <a:ext cx="2743200" cy="1524000"/>
              <a:chOff x="-152400" y="8953500"/>
              <a:chExt cx="2743200" cy="1524000"/>
            </a:xfrm>
          </p:grpSpPr>
          <p:pic>
            <p:nvPicPr>
              <p:cNvPr id="32" name="Graphic 31" descr="Wave with solid fill">
                <a:extLst>
                  <a:ext uri="{FF2B5EF4-FFF2-40B4-BE49-F238E27FC236}">
                    <a16:creationId xmlns:a16="http://schemas.microsoft.com/office/drawing/2014/main" id="{E968E9A1-9FCC-051B-F913-216DC185BE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33" name="Graphic 32" descr="Wave with solid fill">
                <a:extLst>
                  <a:ext uri="{FF2B5EF4-FFF2-40B4-BE49-F238E27FC236}">
                    <a16:creationId xmlns:a16="http://schemas.microsoft.com/office/drawing/2014/main" id="{AC56BD79-87EF-AE7C-335F-9596C0BB3F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</p:grpSp>
      </p:grp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E5D6BF97-7C11-2BB4-DC89-BC8B5DDD1D9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75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978732" y="2612305"/>
            <a:ext cx="6621082" cy="5745231"/>
            <a:chOff x="0" y="0"/>
            <a:chExt cx="1499631" cy="14124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9631" cy="1412492"/>
            </a:xfrm>
            <a:custGeom>
              <a:avLst/>
              <a:gdLst/>
              <a:ahLst/>
              <a:cxnLst/>
              <a:rect l="l" t="t" r="r" b="b"/>
              <a:pathLst>
                <a:path w="1499631" h="1412492">
                  <a:moveTo>
                    <a:pt x="59633" y="0"/>
                  </a:moveTo>
                  <a:lnTo>
                    <a:pt x="1439997" y="0"/>
                  </a:lnTo>
                  <a:cubicBezTo>
                    <a:pt x="1472932" y="0"/>
                    <a:pt x="1499631" y="26699"/>
                    <a:pt x="1499631" y="59633"/>
                  </a:cubicBezTo>
                  <a:lnTo>
                    <a:pt x="1499631" y="1352859"/>
                  </a:lnTo>
                  <a:cubicBezTo>
                    <a:pt x="1499631" y="1385794"/>
                    <a:pt x="1472932" y="1412492"/>
                    <a:pt x="1439997" y="1412492"/>
                  </a:cubicBezTo>
                  <a:lnTo>
                    <a:pt x="59633" y="1412492"/>
                  </a:lnTo>
                  <a:cubicBezTo>
                    <a:pt x="26699" y="1412492"/>
                    <a:pt x="0" y="1385794"/>
                    <a:pt x="0" y="1352859"/>
                  </a:cubicBezTo>
                  <a:lnTo>
                    <a:pt x="0" y="59633"/>
                  </a:lnTo>
                  <a:cubicBezTo>
                    <a:pt x="0" y="26699"/>
                    <a:pt x="26699" y="0"/>
                    <a:pt x="59633" y="0"/>
                  </a:cubicBezTo>
                  <a:close/>
                </a:path>
              </a:pathLst>
            </a:custGeom>
            <a:solidFill>
              <a:srgbClr val="A2C2EA"/>
            </a:solidFill>
          </p:spPr>
          <p:txBody>
            <a:bodyPr/>
            <a:lstStyle/>
            <a:p>
              <a:endParaRPr lang="en-DK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9072" tIns="59072" rIns="59072" bIns="59072" rtlCol="0" anchor="ctr"/>
            <a:lstStyle/>
            <a:p>
              <a:pPr algn="ctr">
                <a:lnSpc>
                  <a:spcPts val="212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58600" y="2612304"/>
            <a:ext cx="7321334" cy="5740361"/>
            <a:chOff x="0" y="0"/>
            <a:chExt cx="1499631" cy="14124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99631" cy="1412492"/>
            </a:xfrm>
            <a:custGeom>
              <a:avLst/>
              <a:gdLst/>
              <a:ahLst/>
              <a:cxnLst/>
              <a:rect l="l" t="t" r="r" b="b"/>
              <a:pathLst>
                <a:path w="1499631" h="1412492">
                  <a:moveTo>
                    <a:pt x="59633" y="0"/>
                  </a:moveTo>
                  <a:lnTo>
                    <a:pt x="1439997" y="0"/>
                  </a:lnTo>
                  <a:cubicBezTo>
                    <a:pt x="1472932" y="0"/>
                    <a:pt x="1499631" y="26699"/>
                    <a:pt x="1499631" y="59633"/>
                  </a:cubicBezTo>
                  <a:lnTo>
                    <a:pt x="1499631" y="1352859"/>
                  </a:lnTo>
                  <a:cubicBezTo>
                    <a:pt x="1499631" y="1385794"/>
                    <a:pt x="1472932" y="1412492"/>
                    <a:pt x="1439997" y="1412492"/>
                  </a:cubicBezTo>
                  <a:lnTo>
                    <a:pt x="59633" y="1412492"/>
                  </a:lnTo>
                  <a:cubicBezTo>
                    <a:pt x="26699" y="1412492"/>
                    <a:pt x="0" y="1385794"/>
                    <a:pt x="0" y="1352859"/>
                  </a:cubicBezTo>
                  <a:lnTo>
                    <a:pt x="0" y="59633"/>
                  </a:lnTo>
                  <a:cubicBezTo>
                    <a:pt x="0" y="26699"/>
                    <a:pt x="26699" y="0"/>
                    <a:pt x="59633" y="0"/>
                  </a:cubicBezTo>
                  <a:close/>
                </a:path>
              </a:pathLst>
            </a:custGeom>
            <a:solidFill>
              <a:srgbClr val="404040"/>
            </a:solidFill>
          </p:spPr>
          <p:txBody>
            <a:bodyPr/>
            <a:lstStyle/>
            <a:p>
              <a:endParaRPr lang="en-DK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9072" tIns="59072" rIns="59072" bIns="59072" rtlCol="0" anchor="ctr"/>
            <a:lstStyle/>
            <a:p>
              <a:pPr algn="ctr">
                <a:lnSpc>
                  <a:spcPts val="2123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75498" y="1080000"/>
            <a:ext cx="12458700" cy="952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THE DATA-HYPOTHESIS CYCLE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62200" y="3072857"/>
            <a:ext cx="5297842" cy="4625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2800" u="sng" dirty="0">
                <a:solidFill>
                  <a:srgbClr val="404040"/>
                </a:solidFill>
                <a:latin typeface="Montserrat" pitchFamily="2" charset="77"/>
              </a:rPr>
              <a:t>Hypothesis-driven: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'traditional' way of research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formulate hypothesis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design experiment to challenge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hypothesis supported or rejected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77218" y="3027886"/>
            <a:ext cx="5245310" cy="4657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2800" u="sng" dirty="0">
                <a:solidFill>
                  <a:srgbClr val="F4F4F4"/>
                </a:solidFill>
                <a:latin typeface="Montserrat" pitchFamily="2" charset="77"/>
              </a:rPr>
              <a:t>Data-driven: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F4F4F4"/>
                </a:solidFill>
                <a:latin typeface="Montserrat" pitchFamily="2" charset="77"/>
              </a:rPr>
              <a:t>Discover properties of data set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F4F4F4"/>
                </a:solidFill>
                <a:latin typeface="Montserrat" pitchFamily="2" charset="77"/>
              </a:rPr>
              <a:t>Identify patterns and relationships 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F4F4F4"/>
                </a:solidFill>
                <a:latin typeface="Montserrat" pitchFamily="2" charset="77"/>
              </a:rPr>
              <a:t>Mostly possible with BIG datasets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F4F4F4"/>
                </a:solidFill>
                <a:latin typeface="Montserrat" pitchFamily="2" charset="77"/>
              </a:rPr>
              <a:t>data-driven ≠ fishing!</a:t>
            </a:r>
          </a:p>
        </p:txBody>
      </p:sp>
      <p:pic>
        <p:nvPicPr>
          <p:cNvPr id="15" name="Picture 14" descr="A blue and black logo&#10;&#10;Description automatically generated">
            <a:extLst>
              <a:ext uri="{FF2B5EF4-FFF2-40B4-BE49-F238E27FC236}">
                <a16:creationId xmlns:a16="http://schemas.microsoft.com/office/drawing/2014/main" id="{D15F3C85-D467-5FDB-9EA3-DD1577D232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62538A7-8A97-900C-4765-0D893FEE6113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FF02E456-C008-4E67-C8B5-F5F5CBA88BA7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3E7F3DD3-5B1E-BECE-8B42-B1AEF0F1EC8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850D84-5806-FDD1-2762-8CC54C44B649}"/>
              </a:ext>
            </a:extLst>
          </p:cNvPr>
          <p:cNvGrpSpPr/>
          <p:nvPr/>
        </p:nvGrpSpPr>
        <p:grpSpPr>
          <a:xfrm>
            <a:off x="1097284" y="8653922"/>
            <a:ext cx="17122631" cy="477006"/>
            <a:chOff x="1165369" y="9022647"/>
            <a:chExt cx="17122631" cy="4770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CE2A601-B02B-46A8-1EE1-9B04306F0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60673" y="9022647"/>
              <a:ext cx="457200" cy="457200"/>
            </a:xfrm>
            <a:prstGeom prst="ellipse">
              <a:avLst/>
            </a:prstGeom>
            <a:noFill/>
            <a:ln w="50800">
              <a:solidFill>
                <a:srgbClr val="4040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5C81271-872D-FBFD-8BB4-A482FDD3ED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34462" y="9042453"/>
              <a:ext cx="457200" cy="457200"/>
            </a:xfrm>
            <a:prstGeom prst="ellipse">
              <a:avLst/>
            </a:prstGeom>
            <a:noFill/>
            <a:ln w="50800">
              <a:solidFill>
                <a:srgbClr val="4040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C3F330-91F8-8064-0D65-D80E62673513}"/>
                </a:ext>
              </a:extLst>
            </p:cNvPr>
            <p:cNvCxnSpPr>
              <a:endCxn id="19" idx="2"/>
            </p:cNvCxnSpPr>
            <p:nvPr/>
          </p:nvCxnSpPr>
          <p:spPr>
            <a:xfrm>
              <a:off x="1165369" y="9246781"/>
              <a:ext cx="3895304" cy="4466"/>
            </a:xfrm>
            <a:prstGeom prst="line">
              <a:avLst/>
            </a:prstGeom>
            <a:ln w="508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D741F63-4B36-41B4-8629-C5D6D5C252DF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>
              <a:off x="5508767" y="9254098"/>
              <a:ext cx="7825695" cy="16955"/>
            </a:xfrm>
            <a:prstGeom prst="line">
              <a:avLst/>
            </a:prstGeom>
            <a:ln w="508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A0D9849-E8DD-BC4B-EC0C-1A2CC33DF734}"/>
                </a:ext>
              </a:extLst>
            </p:cNvPr>
            <p:cNvCxnSpPr>
              <a:cxnSpLocks/>
              <a:stCxn id="20" idx="6"/>
            </p:cNvCxnSpPr>
            <p:nvPr/>
          </p:nvCxnSpPr>
          <p:spPr>
            <a:xfrm>
              <a:off x="13791662" y="9271053"/>
              <a:ext cx="4496338" cy="34817"/>
            </a:xfrm>
            <a:prstGeom prst="line">
              <a:avLst/>
            </a:prstGeom>
            <a:ln w="508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hape">
            <a:extLst>
              <a:ext uri="{FF2B5EF4-FFF2-40B4-BE49-F238E27FC236}">
                <a16:creationId xmlns:a16="http://schemas.microsoft.com/office/drawing/2014/main" id="{8B917191-734E-BC83-9D48-D38379C6DF43}"/>
              </a:ext>
            </a:extLst>
          </p:cNvPr>
          <p:cNvSpPr/>
          <p:nvPr/>
        </p:nvSpPr>
        <p:spPr>
          <a:xfrm>
            <a:off x="7315201" y="7200900"/>
            <a:ext cx="1250324" cy="1151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0" y="19218"/>
                </a:moveTo>
                <a:cubicBezTo>
                  <a:pt x="21440" y="19218"/>
                  <a:pt x="21120" y="17947"/>
                  <a:pt x="20480" y="16676"/>
                </a:cubicBezTo>
                <a:cubicBezTo>
                  <a:pt x="19360" y="14612"/>
                  <a:pt x="18400" y="13341"/>
                  <a:pt x="17280" y="12865"/>
                </a:cubicBezTo>
                <a:cubicBezTo>
                  <a:pt x="17280" y="12865"/>
                  <a:pt x="15360" y="11912"/>
                  <a:pt x="15360" y="11912"/>
                </a:cubicBezTo>
                <a:cubicBezTo>
                  <a:pt x="14400" y="11118"/>
                  <a:pt x="14400" y="11118"/>
                  <a:pt x="14400" y="11118"/>
                </a:cubicBezTo>
                <a:cubicBezTo>
                  <a:pt x="13120" y="12547"/>
                  <a:pt x="13120" y="12547"/>
                  <a:pt x="13120" y="12547"/>
                </a:cubicBezTo>
                <a:cubicBezTo>
                  <a:pt x="13920" y="18582"/>
                  <a:pt x="13920" y="18582"/>
                  <a:pt x="13920" y="18582"/>
                </a:cubicBezTo>
                <a:cubicBezTo>
                  <a:pt x="13920" y="18582"/>
                  <a:pt x="13920" y="18582"/>
                  <a:pt x="13920" y="18741"/>
                </a:cubicBezTo>
                <a:cubicBezTo>
                  <a:pt x="12960" y="19853"/>
                  <a:pt x="12960" y="19853"/>
                  <a:pt x="12960" y="19853"/>
                </a:cubicBezTo>
                <a:cubicBezTo>
                  <a:pt x="12960" y="19853"/>
                  <a:pt x="12960" y="19853"/>
                  <a:pt x="12960" y="19853"/>
                </a:cubicBezTo>
                <a:cubicBezTo>
                  <a:pt x="12960" y="19853"/>
                  <a:pt x="12960" y="19853"/>
                  <a:pt x="12960" y="19853"/>
                </a:cubicBezTo>
                <a:cubicBezTo>
                  <a:pt x="12000" y="18741"/>
                  <a:pt x="12000" y="18741"/>
                  <a:pt x="12000" y="18741"/>
                </a:cubicBezTo>
                <a:cubicBezTo>
                  <a:pt x="12000" y="18582"/>
                  <a:pt x="12000" y="18582"/>
                  <a:pt x="12000" y="18582"/>
                </a:cubicBezTo>
                <a:cubicBezTo>
                  <a:pt x="12800" y="12547"/>
                  <a:pt x="12800" y="12547"/>
                  <a:pt x="12800" y="12547"/>
                </a:cubicBezTo>
                <a:cubicBezTo>
                  <a:pt x="11520" y="11118"/>
                  <a:pt x="11520" y="11118"/>
                  <a:pt x="11520" y="11118"/>
                </a:cubicBezTo>
                <a:cubicBezTo>
                  <a:pt x="10560" y="11912"/>
                  <a:pt x="10560" y="11912"/>
                  <a:pt x="10560" y="11912"/>
                </a:cubicBezTo>
                <a:cubicBezTo>
                  <a:pt x="10560" y="11912"/>
                  <a:pt x="6720" y="13659"/>
                  <a:pt x="5440" y="13976"/>
                </a:cubicBezTo>
                <a:cubicBezTo>
                  <a:pt x="5600" y="13182"/>
                  <a:pt x="5920" y="12229"/>
                  <a:pt x="6240" y="11118"/>
                </a:cubicBezTo>
                <a:cubicBezTo>
                  <a:pt x="6560" y="10324"/>
                  <a:pt x="6080" y="9529"/>
                  <a:pt x="5280" y="9212"/>
                </a:cubicBezTo>
                <a:cubicBezTo>
                  <a:pt x="4480" y="8894"/>
                  <a:pt x="3520" y="9371"/>
                  <a:pt x="3360" y="10165"/>
                </a:cubicBezTo>
                <a:cubicBezTo>
                  <a:pt x="3360" y="10165"/>
                  <a:pt x="2880" y="11435"/>
                  <a:pt x="2560" y="12706"/>
                </a:cubicBezTo>
                <a:cubicBezTo>
                  <a:pt x="1920" y="14929"/>
                  <a:pt x="1920" y="16041"/>
                  <a:pt x="2400" y="16676"/>
                </a:cubicBezTo>
                <a:cubicBezTo>
                  <a:pt x="2720" y="17153"/>
                  <a:pt x="3200" y="17471"/>
                  <a:pt x="3840" y="17471"/>
                </a:cubicBezTo>
                <a:cubicBezTo>
                  <a:pt x="3840" y="17471"/>
                  <a:pt x="3840" y="17471"/>
                  <a:pt x="3840" y="17471"/>
                </a:cubicBezTo>
                <a:cubicBezTo>
                  <a:pt x="4640" y="17471"/>
                  <a:pt x="6400" y="16994"/>
                  <a:pt x="8160" y="16359"/>
                </a:cubicBezTo>
                <a:cubicBezTo>
                  <a:pt x="8160" y="21600"/>
                  <a:pt x="8160" y="21600"/>
                  <a:pt x="8160" y="21600"/>
                </a:cubicBezTo>
                <a:cubicBezTo>
                  <a:pt x="17760" y="21600"/>
                  <a:pt x="17760" y="21600"/>
                  <a:pt x="17760" y="21600"/>
                </a:cubicBezTo>
                <a:cubicBezTo>
                  <a:pt x="17760" y="18265"/>
                  <a:pt x="17760" y="18265"/>
                  <a:pt x="17760" y="18265"/>
                </a:cubicBezTo>
                <a:cubicBezTo>
                  <a:pt x="18080" y="18900"/>
                  <a:pt x="18400" y="19535"/>
                  <a:pt x="18560" y="19853"/>
                </a:cubicBezTo>
                <a:cubicBezTo>
                  <a:pt x="18400" y="20171"/>
                  <a:pt x="18240" y="20806"/>
                  <a:pt x="17920" y="21600"/>
                </a:cubicBezTo>
                <a:cubicBezTo>
                  <a:pt x="21280" y="21600"/>
                  <a:pt x="21280" y="21600"/>
                  <a:pt x="21280" y="21600"/>
                </a:cubicBezTo>
                <a:cubicBezTo>
                  <a:pt x="21600" y="20647"/>
                  <a:pt x="21600" y="20012"/>
                  <a:pt x="21600" y="19853"/>
                </a:cubicBezTo>
                <a:cubicBezTo>
                  <a:pt x="21600" y="19694"/>
                  <a:pt x="21600" y="19535"/>
                  <a:pt x="21440" y="19218"/>
                </a:cubicBezTo>
                <a:close/>
                <a:moveTo>
                  <a:pt x="12960" y="11118"/>
                </a:moveTo>
                <a:cubicBezTo>
                  <a:pt x="15200" y="11118"/>
                  <a:pt x="16800" y="9053"/>
                  <a:pt x="16960" y="5559"/>
                </a:cubicBezTo>
                <a:cubicBezTo>
                  <a:pt x="16960" y="3176"/>
                  <a:pt x="15840" y="1747"/>
                  <a:pt x="12960" y="1747"/>
                </a:cubicBezTo>
                <a:cubicBezTo>
                  <a:pt x="10080" y="1747"/>
                  <a:pt x="8960" y="3176"/>
                  <a:pt x="8960" y="5559"/>
                </a:cubicBezTo>
                <a:cubicBezTo>
                  <a:pt x="9120" y="9053"/>
                  <a:pt x="10720" y="11118"/>
                  <a:pt x="12960" y="11118"/>
                </a:cubicBezTo>
                <a:close/>
                <a:moveTo>
                  <a:pt x="2880" y="5400"/>
                </a:moveTo>
                <a:cubicBezTo>
                  <a:pt x="3040" y="5718"/>
                  <a:pt x="3200" y="6035"/>
                  <a:pt x="3360" y="6512"/>
                </a:cubicBezTo>
                <a:cubicBezTo>
                  <a:pt x="3360" y="7306"/>
                  <a:pt x="3360" y="7306"/>
                  <a:pt x="3360" y="7306"/>
                </a:cubicBezTo>
                <a:cubicBezTo>
                  <a:pt x="3360" y="7465"/>
                  <a:pt x="3360" y="7624"/>
                  <a:pt x="3520" y="7624"/>
                </a:cubicBezTo>
                <a:cubicBezTo>
                  <a:pt x="3680" y="7624"/>
                  <a:pt x="3680" y="7624"/>
                  <a:pt x="3680" y="7624"/>
                </a:cubicBezTo>
                <a:cubicBezTo>
                  <a:pt x="3680" y="7782"/>
                  <a:pt x="4000" y="7941"/>
                  <a:pt x="4160" y="7941"/>
                </a:cubicBezTo>
                <a:cubicBezTo>
                  <a:pt x="4480" y="7941"/>
                  <a:pt x="4640" y="7782"/>
                  <a:pt x="4640" y="7624"/>
                </a:cubicBezTo>
                <a:cubicBezTo>
                  <a:pt x="4800" y="7624"/>
                  <a:pt x="4800" y="7624"/>
                  <a:pt x="4800" y="7624"/>
                </a:cubicBezTo>
                <a:cubicBezTo>
                  <a:pt x="4960" y="7624"/>
                  <a:pt x="5120" y="7465"/>
                  <a:pt x="5120" y="7306"/>
                </a:cubicBezTo>
                <a:cubicBezTo>
                  <a:pt x="5120" y="6512"/>
                  <a:pt x="5120" y="6512"/>
                  <a:pt x="5120" y="6512"/>
                </a:cubicBezTo>
                <a:cubicBezTo>
                  <a:pt x="5120" y="6035"/>
                  <a:pt x="5280" y="5718"/>
                  <a:pt x="5600" y="5400"/>
                </a:cubicBezTo>
                <a:cubicBezTo>
                  <a:pt x="5760" y="4924"/>
                  <a:pt x="6080" y="4606"/>
                  <a:pt x="6080" y="3971"/>
                </a:cubicBezTo>
                <a:cubicBezTo>
                  <a:pt x="6080" y="2859"/>
                  <a:pt x="5280" y="2065"/>
                  <a:pt x="4160" y="2065"/>
                </a:cubicBezTo>
                <a:cubicBezTo>
                  <a:pt x="3200" y="2065"/>
                  <a:pt x="2240" y="2859"/>
                  <a:pt x="2240" y="3971"/>
                </a:cubicBezTo>
                <a:cubicBezTo>
                  <a:pt x="2240" y="4606"/>
                  <a:pt x="2560" y="4924"/>
                  <a:pt x="2880" y="5400"/>
                </a:cubicBezTo>
                <a:close/>
                <a:moveTo>
                  <a:pt x="3840" y="4288"/>
                </a:moveTo>
                <a:cubicBezTo>
                  <a:pt x="3840" y="4129"/>
                  <a:pt x="4000" y="4129"/>
                  <a:pt x="4000" y="4129"/>
                </a:cubicBezTo>
                <a:cubicBezTo>
                  <a:pt x="4000" y="4129"/>
                  <a:pt x="4000" y="4129"/>
                  <a:pt x="4000" y="4129"/>
                </a:cubicBezTo>
                <a:cubicBezTo>
                  <a:pt x="4000" y="4129"/>
                  <a:pt x="4000" y="4129"/>
                  <a:pt x="4160" y="4129"/>
                </a:cubicBezTo>
                <a:cubicBezTo>
                  <a:pt x="4160" y="4129"/>
                  <a:pt x="4160" y="4129"/>
                  <a:pt x="4160" y="4129"/>
                </a:cubicBezTo>
                <a:cubicBezTo>
                  <a:pt x="4320" y="4129"/>
                  <a:pt x="4320" y="4129"/>
                  <a:pt x="4320" y="4129"/>
                </a:cubicBezTo>
                <a:cubicBezTo>
                  <a:pt x="4320" y="4129"/>
                  <a:pt x="4320" y="4129"/>
                  <a:pt x="4320" y="4129"/>
                </a:cubicBezTo>
                <a:cubicBezTo>
                  <a:pt x="4480" y="4129"/>
                  <a:pt x="4480" y="4129"/>
                  <a:pt x="4480" y="4129"/>
                </a:cubicBezTo>
                <a:cubicBezTo>
                  <a:pt x="4480" y="4129"/>
                  <a:pt x="4480" y="4129"/>
                  <a:pt x="4480" y="4288"/>
                </a:cubicBezTo>
                <a:cubicBezTo>
                  <a:pt x="4160" y="5876"/>
                  <a:pt x="4160" y="5876"/>
                  <a:pt x="4160" y="5876"/>
                </a:cubicBezTo>
                <a:lnTo>
                  <a:pt x="3840" y="4288"/>
                </a:lnTo>
                <a:close/>
                <a:moveTo>
                  <a:pt x="4160" y="2541"/>
                </a:moveTo>
                <a:cubicBezTo>
                  <a:pt x="4960" y="2541"/>
                  <a:pt x="5600" y="3176"/>
                  <a:pt x="5600" y="3971"/>
                </a:cubicBezTo>
                <a:cubicBezTo>
                  <a:pt x="5600" y="4447"/>
                  <a:pt x="5440" y="4765"/>
                  <a:pt x="5120" y="5082"/>
                </a:cubicBezTo>
                <a:cubicBezTo>
                  <a:pt x="4960" y="5400"/>
                  <a:pt x="4800" y="5718"/>
                  <a:pt x="4640" y="6194"/>
                </a:cubicBezTo>
                <a:cubicBezTo>
                  <a:pt x="4480" y="6194"/>
                  <a:pt x="4480" y="6194"/>
                  <a:pt x="4480" y="6194"/>
                </a:cubicBezTo>
                <a:cubicBezTo>
                  <a:pt x="4800" y="4288"/>
                  <a:pt x="4800" y="4288"/>
                  <a:pt x="4800" y="4288"/>
                </a:cubicBezTo>
                <a:cubicBezTo>
                  <a:pt x="4800" y="4288"/>
                  <a:pt x="4800" y="4288"/>
                  <a:pt x="4800" y="4288"/>
                </a:cubicBezTo>
                <a:cubicBezTo>
                  <a:pt x="4800" y="4129"/>
                  <a:pt x="4800" y="3971"/>
                  <a:pt x="4640" y="3971"/>
                </a:cubicBezTo>
                <a:cubicBezTo>
                  <a:pt x="4640" y="3812"/>
                  <a:pt x="4480" y="3812"/>
                  <a:pt x="4320" y="3812"/>
                </a:cubicBezTo>
                <a:cubicBezTo>
                  <a:pt x="4320" y="3812"/>
                  <a:pt x="4320" y="3812"/>
                  <a:pt x="4160" y="3812"/>
                </a:cubicBezTo>
                <a:cubicBezTo>
                  <a:pt x="4160" y="3812"/>
                  <a:pt x="4160" y="3812"/>
                  <a:pt x="4000" y="3812"/>
                </a:cubicBezTo>
                <a:cubicBezTo>
                  <a:pt x="3840" y="3812"/>
                  <a:pt x="3840" y="3812"/>
                  <a:pt x="3680" y="3971"/>
                </a:cubicBezTo>
                <a:cubicBezTo>
                  <a:pt x="3680" y="3971"/>
                  <a:pt x="3680" y="4129"/>
                  <a:pt x="3680" y="4288"/>
                </a:cubicBezTo>
                <a:cubicBezTo>
                  <a:pt x="3680" y="4288"/>
                  <a:pt x="3680" y="4288"/>
                  <a:pt x="3680" y="4288"/>
                </a:cubicBezTo>
                <a:cubicBezTo>
                  <a:pt x="4000" y="6194"/>
                  <a:pt x="4000" y="6194"/>
                  <a:pt x="4000" y="6194"/>
                </a:cubicBezTo>
                <a:cubicBezTo>
                  <a:pt x="3680" y="6194"/>
                  <a:pt x="3680" y="6194"/>
                  <a:pt x="3680" y="6194"/>
                </a:cubicBezTo>
                <a:cubicBezTo>
                  <a:pt x="3680" y="5718"/>
                  <a:pt x="3360" y="5400"/>
                  <a:pt x="3200" y="5082"/>
                </a:cubicBezTo>
                <a:cubicBezTo>
                  <a:pt x="3040" y="4765"/>
                  <a:pt x="2720" y="4447"/>
                  <a:pt x="2720" y="3971"/>
                </a:cubicBezTo>
                <a:cubicBezTo>
                  <a:pt x="2720" y="3176"/>
                  <a:pt x="3360" y="2541"/>
                  <a:pt x="4160" y="2541"/>
                </a:cubicBezTo>
                <a:close/>
                <a:moveTo>
                  <a:pt x="4160" y="1747"/>
                </a:moveTo>
                <a:cubicBezTo>
                  <a:pt x="4320" y="1747"/>
                  <a:pt x="4480" y="1588"/>
                  <a:pt x="4480" y="1429"/>
                </a:cubicBezTo>
                <a:cubicBezTo>
                  <a:pt x="4480" y="159"/>
                  <a:pt x="4480" y="159"/>
                  <a:pt x="4480" y="159"/>
                </a:cubicBezTo>
                <a:cubicBezTo>
                  <a:pt x="4480" y="159"/>
                  <a:pt x="4320" y="0"/>
                  <a:pt x="4160" y="0"/>
                </a:cubicBezTo>
                <a:cubicBezTo>
                  <a:pt x="4000" y="0"/>
                  <a:pt x="4000" y="159"/>
                  <a:pt x="4000" y="159"/>
                </a:cubicBezTo>
                <a:cubicBezTo>
                  <a:pt x="4000" y="1429"/>
                  <a:pt x="4000" y="1429"/>
                  <a:pt x="4000" y="1429"/>
                </a:cubicBezTo>
                <a:cubicBezTo>
                  <a:pt x="4000" y="1588"/>
                  <a:pt x="4000" y="1588"/>
                  <a:pt x="4000" y="1588"/>
                </a:cubicBezTo>
                <a:cubicBezTo>
                  <a:pt x="4160" y="1747"/>
                  <a:pt x="4160" y="1747"/>
                  <a:pt x="4160" y="1747"/>
                </a:cubicBezTo>
                <a:close/>
                <a:moveTo>
                  <a:pt x="5920" y="2382"/>
                </a:moveTo>
                <a:cubicBezTo>
                  <a:pt x="6080" y="2382"/>
                  <a:pt x="6080" y="2224"/>
                  <a:pt x="6080" y="2224"/>
                </a:cubicBezTo>
                <a:cubicBezTo>
                  <a:pt x="6880" y="1271"/>
                  <a:pt x="6880" y="1271"/>
                  <a:pt x="6880" y="1271"/>
                </a:cubicBezTo>
                <a:cubicBezTo>
                  <a:pt x="7040" y="1271"/>
                  <a:pt x="7040" y="1112"/>
                  <a:pt x="6880" y="953"/>
                </a:cubicBezTo>
                <a:cubicBezTo>
                  <a:pt x="6720" y="953"/>
                  <a:pt x="6720" y="953"/>
                  <a:pt x="6560" y="953"/>
                </a:cubicBezTo>
                <a:cubicBezTo>
                  <a:pt x="5760" y="1906"/>
                  <a:pt x="5760" y="1906"/>
                  <a:pt x="5760" y="1906"/>
                </a:cubicBezTo>
                <a:cubicBezTo>
                  <a:pt x="5760" y="2065"/>
                  <a:pt x="5760" y="2224"/>
                  <a:pt x="5760" y="2224"/>
                </a:cubicBezTo>
                <a:cubicBezTo>
                  <a:pt x="5760" y="2382"/>
                  <a:pt x="5920" y="2382"/>
                  <a:pt x="5920" y="2382"/>
                </a:cubicBezTo>
                <a:close/>
                <a:moveTo>
                  <a:pt x="6720" y="3812"/>
                </a:moveTo>
                <a:cubicBezTo>
                  <a:pt x="6720" y="3812"/>
                  <a:pt x="6720" y="3971"/>
                  <a:pt x="6880" y="3971"/>
                </a:cubicBezTo>
                <a:cubicBezTo>
                  <a:pt x="6880" y="3971"/>
                  <a:pt x="6880" y="3971"/>
                  <a:pt x="6880" y="3971"/>
                </a:cubicBezTo>
                <a:cubicBezTo>
                  <a:pt x="8160" y="3653"/>
                  <a:pt x="8160" y="3653"/>
                  <a:pt x="8160" y="3653"/>
                </a:cubicBezTo>
                <a:cubicBezTo>
                  <a:pt x="8320" y="3653"/>
                  <a:pt x="8320" y="3494"/>
                  <a:pt x="8320" y="3494"/>
                </a:cubicBezTo>
                <a:cubicBezTo>
                  <a:pt x="8320" y="3335"/>
                  <a:pt x="8160" y="3176"/>
                  <a:pt x="8000" y="3335"/>
                </a:cubicBezTo>
                <a:cubicBezTo>
                  <a:pt x="6880" y="3494"/>
                  <a:pt x="6880" y="3494"/>
                  <a:pt x="6880" y="3494"/>
                </a:cubicBezTo>
                <a:cubicBezTo>
                  <a:pt x="6720" y="3494"/>
                  <a:pt x="6560" y="3653"/>
                  <a:pt x="6720" y="3812"/>
                </a:cubicBezTo>
                <a:close/>
                <a:moveTo>
                  <a:pt x="6720" y="5241"/>
                </a:moveTo>
                <a:cubicBezTo>
                  <a:pt x="6560" y="5241"/>
                  <a:pt x="6400" y="5241"/>
                  <a:pt x="6400" y="5400"/>
                </a:cubicBezTo>
                <a:cubicBezTo>
                  <a:pt x="6240" y="5559"/>
                  <a:pt x="6400" y="5559"/>
                  <a:pt x="6400" y="5718"/>
                </a:cubicBezTo>
                <a:cubicBezTo>
                  <a:pt x="7520" y="6353"/>
                  <a:pt x="7520" y="6353"/>
                  <a:pt x="7520" y="6353"/>
                </a:cubicBezTo>
                <a:cubicBezTo>
                  <a:pt x="7520" y="6353"/>
                  <a:pt x="7520" y="6353"/>
                  <a:pt x="7680" y="6353"/>
                </a:cubicBezTo>
                <a:cubicBezTo>
                  <a:pt x="7680" y="6353"/>
                  <a:pt x="7840" y="6353"/>
                  <a:pt x="7840" y="6194"/>
                </a:cubicBezTo>
                <a:cubicBezTo>
                  <a:pt x="7840" y="6194"/>
                  <a:pt x="7840" y="6035"/>
                  <a:pt x="7680" y="5876"/>
                </a:cubicBezTo>
                <a:lnTo>
                  <a:pt x="6720" y="5241"/>
                </a:lnTo>
                <a:close/>
                <a:moveTo>
                  <a:pt x="2080" y="5400"/>
                </a:moveTo>
                <a:cubicBezTo>
                  <a:pt x="1920" y="5241"/>
                  <a:pt x="1920" y="5241"/>
                  <a:pt x="1760" y="5241"/>
                </a:cubicBezTo>
                <a:cubicBezTo>
                  <a:pt x="640" y="5876"/>
                  <a:pt x="640" y="5876"/>
                  <a:pt x="640" y="5876"/>
                </a:cubicBezTo>
                <a:cubicBezTo>
                  <a:pt x="480" y="6035"/>
                  <a:pt x="480" y="6194"/>
                  <a:pt x="640" y="6194"/>
                </a:cubicBezTo>
                <a:cubicBezTo>
                  <a:pt x="640" y="6353"/>
                  <a:pt x="640" y="6353"/>
                  <a:pt x="800" y="6353"/>
                </a:cubicBezTo>
                <a:cubicBezTo>
                  <a:pt x="800" y="6353"/>
                  <a:pt x="800" y="6353"/>
                  <a:pt x="800" y="6353"/>
                </a:cubicBezTo>
                <a:cubicBezTo>
                  <a:pt x="1920" y="5718"/>
                  <a:pt x="1920" y="5718"/>
                  <a:pt x="1920" y="5718"/>
                </a:cubicBezTo>
                <a:cubicBezTo>
                  <a:pt x="2080" y="5559"/>
                  <a:pt x="2080" y="5559"/>
                  <a:pt x="2080" y="5400"/>
                </a:cubicBezTo>
                <a:close/>
                <a:moveTo>
                  <a:pt x="1600" y="3971"/>
                </a:moveTo>
                <a:cubicBezTo>
                  <a:pt x="1600" y="3971"/>
                  <a:pt x="1760" y="3812"/>
                  <a:pt x="1760" y="3812"/>
                </a:cubicBezTo>
                <a:cubicBezTo>
                  <a:pt x="1760" y="3653"/>
                  <a:pt x="1760" y="3494"/>
                  <a:pt x="1600" y="3494"/>
                </a:cubicBezTo>
                <a:cubicBezTo>
                  <a:pt x="320" y="3335"/>
                  <a:pt x="320" y="3335"/>
                  <a:pt x="320" y="3335"/>
                </a:cubicBezTo>
                <a:cubicBezTo>
                  <a:pt x="160" y="3176"/>
                  <a:pt x="160" y="3335"/>
                  <a:pt x="0" y="3494"/>
                </a:cubicBezTo>
                <a:cubicBezTo>
                  <a:pt x="0" y="3494"/>
                  <a:pt x="160" y="3653"/>
                  <a:pt x="320" y="3653"/>
                </a:cubicBezTo>
                <a:cubicBezTo>
                  <a:pt x="1440" y="3971"/>
                  <a:pt x="1440" y="3971"/>
                  <a:pt x="1440" y="3971"/>
                </a:cubicBezTo>
                <a:cubicBezTo>
                  <a:pt x="1440" y="3971"/>
                  <a:pt x="1440" y="3971"/>
                  <a:pt x="1600" y="3971"/>
                </a:cubicBezTo>
                <a:close/>
                <a:moveTo>
                  <a:pt x="2240" y="2224"/>
                </a:moveTo>
                <a:cubicBezTo>
                  <a:pt x="2400" y="2224"/>
                  <a:pt x="2400" y="2382"/>
                  <a:pt x="2400" y="2382"/>
                </a:cubicBezTo>
                <a:cubicBezTo>
                  <a:pt x="2560" y="2382"/>
                  <a:pt x="2560" y="2382"/>
                  <a:pt x="2560" y="2224"/>
                </a:cubicBezTo>
                <a:cubicBezTo>
                  <a:pt x="2720" y="2224"/>
                  <a:pt x="2720" y="2065"/>
                  <a:pt x="2560" y="1906"/>
                </a:cubicBezTo>
                <a:cubicBezTo>
                  <a:pt x="1760" y="953"/>
                  <a:pt x="1760" y="953"/>
                  <a:pt x="1760" y="953"/>
                </a:cubicBezTo>
                <a:cubicBezTo>
                  <a:pt x="1760" y="953"/>
                  <a:pt x="1600" y="953"/>
                  <a:pt x="1440" y="953"/>
                </a:cubicBezTo>
                <a:cubicBezTo>
                  <a:pt x="1440" y="953"/>
                  <a:pt x="1440" y="1112"/>
                  <a:pt x="1440" y="1112"/>
                </a:cubicBezTo>
                <a:cubicBezTo>
                  <a:pt x="1440" y="1112"/>
                  <a:pt x="1440" y="1271"/>
                  <a:pt x="1440" y="1271"/>
                </a:cubicBezTo>
                <a:lnTo>
                  <a:pt x="2240" y="2224"/>
                </a:ln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23BD2F4-FA25-DB0D-D17B-914BB511CEA1}"/>
              </a:ext>
            </a:extLst>
          </p:cNvPr>
          <p:cNvGrpSpPr/>
          <p:nvPr/>
        </p:nvGrpSpPr>
        <p:grpSpPr>
          <a:xfrm>
            <a:off x="15081140" y="6715088"/>
            <a:ext cx="1781212" cy="1781212"/>
            <a:chOff x="15236084" y="2136884"/>
            <a:chExt cx="1781212" cy="1781212"/>
          </a:xfrm>
        </p:grpSpPr>
        <p:sp>
          <p:nvSpPr>
            <p:cNvPr id="30" name="Shape">
              <a:extLst>
                <a:ext uri="{FF2B5EF4-FFF2-40B4-BE49-F238E27FC236}">
                  <a16:creationId xmlns:a16="http://schemas.microsoft.com/office/drawing/2014/main" id="{EBEE6230-B00A-BEDC-4F29-E0D975F43DB6}"/>
                </a:ext>
              </a:extLst>
            </p:cNvPr>
            <p:cNvSpPr/>
            <p:nvPr/>
          </p:nvSpPr>
          <p:spPr>
            <a:xfrm>
              <a:off x="15709535" y="2766301"/>
              <a:ext cx="381000" cy="395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45" y="18409"/>
                  </a:moveTo>
                  <a:cubicBezTo>
                    <a:pt x="4483" y="18409"/>
                    <a:pt x="4483" y="18409"/>
                    <a:pt x="4483" y="18409"/>
                  </a:cubicBezTo>
                  <a:cubicBezTo>
                    <a:pt x="4891" y="18409"/>
                    <a:pt x="5298" y="17918"/>
                    <a:pt x="5298" y="17427"/>
                  </a:cubicBezTo>
                  <a:cubicBezTo>
                    <a:pt x="5298" y="8100"/>
                    <a:pt x="5298" y="8100"/>
                    <a:pt x="5298" y="8100"/>
                  </a:cubicBezTo>
                  <a:cubicBezTo>
                    <a:pt x="5298" y="7609"/>
                    <a:pt x="4891" y="7118"/>
                    <a:pt x="4483" y="7118"/>
                  </a:cubicBezTo>
                  <a:cubicBezTo>
                    <a:pt x="2445" y="7118"/>
                    <a:pt x="2445" y="7118"/>
                    <a:pt x="2445" y="7118"/>
                  </a:cubicBezTo>
                  <a:cubicBezTo>
                    <a:pt x="2038" y="7118"/>
                    <a:pt x="1630" y="7609"/>
                    <a:pt x="1630" y="8100"/>
                  </a:cubicBezTo>
                  <a:cubicBezTo>
                    <a:pt x="1630" y="17427"/>
                    <a:pt x="1630" y="17427"/>
                    <a:pt x="1630" y="17427"/>
                  </a:cubicBezTo>
                  <a:cubicBezTo>
                    <a:pt x="1630" y="17918"/>
                    <a:pt x="2038" y="18409"/>
                    <a:pt x="2445" y="18409"/>
                  </a:cubicBezTo>
                  <a:close/>
                  <a:moveTo>
                    <a:pt x="7336" y="18409"/>
                  </a:moveTo>
                  <a:cubicBezTo>
                    <a:pt x="9374" y="18409"/>
                    <a:pt x="9374" y="18409"/>
                    <a:pt x="9374" y="18409"/>
                  </a:cubicBezTo>
                  <a:cubicBezTo>
                    <a:pt x="9985" y="18409"/>
                    <a:pt x="10189" y="17918"/>
                    <a:pt x="10189" y="17427"/>
                  </a:cubicBezTo>
                  <a:cubicBezTo>
                    <a:pt x="10189" y="982"/>
                    <a:pt x="10189" y="982"/>
                    <a:pt x="10189" y="982"/>
                  </a:cubicBezTo>
                  <a:cubicBezTo>
                    <a:pt x="10189" y="491"/>
                    <a:pt x="9985" y="0"/>
                    <a:pt x="9374" y="0"/>
                  </a:cubicBezTo>
                  <a:cubicBezTo>
                    <a:pt x="7336" y="0"/>
                    <a:pt x="7336" y="0"/>
                    <a:pt x="7336" y="0"/>
                  </a:cubicBezTo>
                  <a:cubicBezTo>
                    <a:pt x="6928" y="0"/>
                    <a:pt x="6521" y="491"/>
                    <a:pt x="6521" y="982"/>
                  </a:cubicBezTo>
                  <a:cubicBezTo>
                    <a:pt x="6521" y="17427"/>
                    <a:pt x="6521" y="17427"/>
                    <a:pt x="6521" y="17427"/>
                  </a:cubicBezTo>
                  <a:cubicBezTo>
                    <a:pt x="6521" y="17918"/>
                    <a:pt x="6928" y="18409"/>
                    <a:pt x="7336" y="18409"/>
                  </a:cubicBezTo>
                  <a:close/>
                  <a:moveTo>
                    <a:pt x="12226" y="18409"/>
                  </a:moveTo>
                  <a:cubicBezTo>
                    <a:pt x="14468" y="18409"/>
                    <a:pt x="14468" y="18409"/>
                    <a:pt x="14468" y="18409"/>
                  </a:cubicBezTo>
                  <a:cubicBezTo>
                    <a:pt x="14875" y="18409"/>
                    <a:pt x="15079" y="17918"/>
                    <a:pt x="15079" y="17427"/>
                  </a:cubicBezTo>
                  <a:cubicBezTo>
                    <a:pt x="15079" y="4909"/>
                    <a:pt x="15079" y="4909"/>
                    <a:pt x="15079" y="4909"/>
                  </a:cubicBezTo>
                  <a:cubicBezTo>
                    <a:pt x="15079" y="4418"/>
                    <a:pt x="14875" y="3927"/>
                    <a:pt x="14468" y="3927"/>
                  </a:cubicBezTo>
                  <a:cubicBezTo>
                    <a:pt x="12226" y="3927"/>
                    <a:pt x="12226" y="3927"/>
                    <a:pt x="12226" y="3927"/>
                  </a:cubicBezTo>
                  <a:cubicBezTo>
                    <a:pt x="11819" y="3927"/>
                    <a:pt x="11411" y="4418"/>
                    <a:pt x="11411" y="4909"/>
                  </a:cubicBezTo>
                  <a:cubicBezTo>
                    <a:pt x="11411" y="17427"/>
                    <a:pt x="11411" y="17427"/>
                    <a:pt x="11411" y="17427"/>
                  </a:cubicBezTo>
                  <a:cubicBezTo>
                    <a:pt x="11411" y="17918"/>
                    <a:pt x="11819" y="18409"/>
                    <a:pt x="12226" y="18409"/>
                  </a:cubicBezTo>
                  <a:close/>
                  <a:moveTo>
                    <a:pt x="12430" y="5155"/>
                  </a:moveTo>
                  <a:cubicBezTo>
                    <a:pt x="14264" y="5155"/>
                    <a:pt x="14264" y="5155"/>
                    <a:pt x="14264" y="5155"/>
                  </a:cubicBezTo>
                  <a:cubicBezTo>
                    <a:pt x="14264" y="17182"/>
                    <a:pt x="14264" y="17182"/>
                    <a:pt x="14264" y="17182"/>
                  </a:cubicBezTo>
                  <a:cubicBezTo>
                    <a:pt x="12430" y="17182"/>
                    <a:pt x="12430" y="17182"/>
                    <a:pt x="12430" y="17182"/>
                  </a:cubicBezTo>
                  <a:lnTo>
                    <a:pt x="12430" y="5155"/>
                  </a:lnTo>
                  <a:close/>
                  <a:moveTo>
                    <a:pt x="17321" y="18409"/>
                  </a:moveTo>
                  <a:cubicBezTo>
                    <a:pt x="19358" y="18409"/>
                    <a:pt x="19358" y="18409"/>
                    <a:pt x="19358" y="18409"/>
                  </a:cubicBezTo>
                  <a:cubicBezTo>
                    <a:pt x="19766" y="18409"/>
                    <a:pt x="20174" y="17918"/>
                    <a:pt x="20174" y="17427"/>
                  </a:cubicBezTo>
                  <a:cubicBezTo>
                    <a:pt x="20174" y="11536"/>
                    <a:pt x="20174" y="11536"/>
                    <a:pt x="20174" y="11536"/>
                  </a:cubicBezTo>
                  <a:cubicBezTo>
                    <a:pt x="20174" y="11045"/>
                    <a:pt x="19766" y="10800"/>
                    <a:pt x="19358" y="10800"/>
                  </a:cubicBezTo>
                  <a:cubicBezTo>
                    <a:pt x="17321" y="10800"/>
                    <a:pt x="17321" y="10800"/>
                    <a:pt x="17321" y="10800"/>
                  </a:cubicBezTo>
                  <a:cubicBezTo>
                    <a:pt x="16709" y="10800"/>
                    <a:pt x="16506" y="11045"/>
                    <a:pt x="16506" y="11536"/>
                  </a:cubicBezTo>
                  <a:cubicBezTo>
                    <a:pt x="16506" y="17427"/>
                    <a:pt x="16506" y="17427"/>
                    <a:pt x="16506" y="17427"/>
                  </a:cubicBezTo>
                  <a:cubicBezTo>
                    <a:pt x="16506" y="17918"/>
                    <a:pt x="16709" y="18409"/>
                    <a:pt x="17321" y="18409"/>
                  </a:cubicBezTo>
                  <a:close/>
                  <a:moveTo>
                    <a:pt x="20785" y="19391"/>
                  </a:moveTo>
                  <a:cubicBezTo>
                    <a:pt x="1019" y="19391"/>
                    <a:pt x="1019" y="19391"/>
                    <a:pt x="1019" y="19391"/>
                  </a:cubicBezTo>
                  <a:cubicBezTo>
                    <a:pt x="408" y="19391"/>
                    <a:pt x="0" y="19882"/>
                    <a:pt x="0" y="20618"/>
                  </a:cubicBezTo>
                  <a:cubicBezTo>
                    <a:pt x="0" y="21109"/>
                    <a:pt x="408" y="21600"/>
                    <a:pt x="1019" y="21600"/>
                  </a:cubicBezTo>
                  <a:cubicBezTo>
                    <a:pt x="20785" y="21600"/>
                    <a:pt x="20785" y="21600"/>
                    <a:pt x="20785" y="21600"/>
                  </a:cubicBezTo>
                  <a:cubicBezTo>
                    <a:pt x="21192" y="21600"/>
                    <a:pt x="21600" y="21109"/>
                    <a:pt x="21600" y="20618"/>
                  </a:cubicBezTo>
                  <a:cubicBezTo>
                    <a:pt x="21600" y="19882"/>
                    <a:pt x="21192" y="19391"/>
                    <a:pt x="20785" y="1939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21919" tIns="121919" rIns="121919" bIns="121919"/>
            <a:lstStyle/>
            <a:p>
              <a:endParaRPr dirty="0"/>
            </a:p>
          </p:txBody>
        </p:sp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75B862A5-1092-123A-4F78-72FB5978DF67}"/>
                </a:ext>
              </a:extLst>
            </p:cNvPr>
            <p:cNvSpPr/>
            <p:nvPr/>
          </p:nvSpPr>
          <p:spPr>
            <a:xfrm rot="20848570">
              <a:off x="16123519" y="2766301"/>
              <a:ext cx="488081" cy="384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21919" tIns="121919" rIns="121919" bIns="121919"/>
            <a:lstStyle/>
            <a:p>
              <a:endParaRPr/>
            </a:p>
          </p:txBody>
        </p:sp>
        <p:pic>
          <p:nvPicPr>
            <p:cNvPr id="38" name="Graphic 37" descr="Laptop outline">
              <a:extLst>
                <a:ext uri="{FF2B5EF4-FFF2-40B4-BE49-F238E27FC236}">
                  <a16:creationId xmlns:a16="http://schemas.microsoft.com/office/drawing/2014/main" id="{31A812D3-0FFB-DB5E-F31A-4B7B62338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236084" y="2136884"/>
              <a:ext cx="1781212" cy="17812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334572" y="190500"/>
            <a:ext cx="18622572" cy="2756669"/>
            <a:chOff x="0" y="-38100"/>
            <a:chExt cx="4904715" cy="850900"/>
          </a:xfrm>
        </p:grpSpPr>
        <p:sp>
          <p:nvSpPr>
            <p:cNvPr id="4" name="Freeform 4"/>
            <p:cNvSpPr/>
            <p:nvPr/>
          </p:nvSpPr>
          <p:spPr>
            <a:xfrm>
              <a:off x="83893" y="60207"/>
              <a:ext cx="4820822" cy="632178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400000" flipH="1">
            <a:off x="7176096" y="5392809"/>
            <a:ext cx="2944100" cy="1014578"/>
          </a:xfrm>
          <a:custGeom>
            <a:avLst/>
            <a:gdLst/>
            <a:ahLst/>
            <a:cxnLst/>
            <a:rect l="l" t="t" r="r" b="b"/>
            <a:pathLst>
              <a:path w="2944100" h="1014578">
                <a:moveTo>
                  <a:pt x="2944100" y="0"/>
                </a:moveTo>
                <a:lnTo>
                  <a:pt x="0" y="0"/>
                </a:lnTo>
                <a:lnTo>
                  <a:pt x="0" y="1014578"/>
                </a:lnTo>
                <a:lnTo>
                  <a:pt x="2944100" y="1014578"/>
                </a:lnTo>
                <a:lnTo>
                  <a:pt x="29441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grpSp>
        <p:nvGrpSpPr>
          <p:cNvPr id="7" name="Group 7"/>
          <p:cNvGrpSpPr/>
          <p:nvPr/>
        </p:nvGrpSpPr>
        <p:grpSpPr>
          <a:xfrm>
            <a:off x="9289073" y="3238500"/>
            <a:ext cx="3616679" cy="2177774"/>
            <a:chOff x="0" y="0"/>
            <a:chExt cx="4822239" cy="290369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822239" cy="2903699"/>
              <a:chOff x="0" y="0"/>
              <a:chExt cx="819154" cy="49325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9154" cy="493251"/>
              </a:xfrm>
              <a:custGeom>
                <a:avLst/>
                <a:gdLst/>
                <a:ahLst/>
                <a:cxnLst/>
                <a:rect l="l" t="t" r="r" b="b"/>
                <a:pathLst>
                  <a:path w="819154" h="493251">
                    <a:moveTo>
                      <a:pt x="109171" y="0"/>
                    </a:moveTo>
                    <a:lnTo>
                      <a:pt x="709982" y="0"/>
                    </a:lnTo>
                    <a:cubicBezTo>
                      <a:pt x="738936" y="0"/>
                      <a:pt x="766704" y="11502"/>
                      <a:pt x="787178" y="31976"/>
                    </a:cubicBezTo>
                    <a:cubicBezTo>
                      <a:pt x="807652" y="52449"/>
                      <a:pt x="819154" y="80217"/>
                      <a:pt x="819154" y="109171"/>
                    </a:cubicBezTo>
                    <a:lnTo>
                      <a:pt x="819154" y="384080"/>
                    </a:lnTo>
                    <a:cubicBezTo>
                      <a:pt x="819154" y="413034"/>
                      <a:pt x="807652" y="440802"/>
                      <a:pt x="787178" y="461276"/>
                    </a:cubicBezTo>
                    <a:cubicBezTo>
                      <a:pt x="766704" y="481749"/>
                      <a:pt x="738936" y="493251"/>
                      <a:pt x="709982" y="493251"/>
                    </a:cubicBezTo>
                    <a:lnTo>
                      <a:pt x="109171" y="493251"/>
                    </a:lnTo>
                    <a:cubicBezTo>
                      <a:pt x="80217" y="493251"/>
                      <a:pt x="52449" y="481749"/>
                      <a:pt x="31976" y="461276"/>
                    </a:cubicBezTo>
                    <a:cubicBezTo>
                      <a:pt x="11502" y="440802"/>
                      <a:pt x="0" y="413034"/>
                      <a:pt x="0" y="384080"/>
                    </a:cubicBezTo>
                    <a:lnTo>
                      <a:pt x="0" y="109171"/>
                    </a:lnTo>
                    <a:cubicBezTo>
                      <a:pt x="0" y="80217"/>
                      <a:pt x="11502" y="52449"/>
                      <a:pt x="31976" y="31976"/>
                    </a:cubicBezTo>
                    <a:cubicBezTo>
                      <a:pt x="52449" y="11502"/>
                      <a:pt x="80217" y="0"/>
                      <a:pt x="109171" y="0"/>
                    </a:cubicBezTo>
                    <a:close/>
                  </a:path>
                </a:pathLst>
              </a:custGeom>
              <a:solidFill>
                <a:srgbClr val="A2C2EA"/>
              </a:solidFill>
            </p:spPr>
            <p:txBody>
              <a:bodyPr/>
              <a:lstStyle/>
              <a:p>
                <a:endParaRPr lang="en-DK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9072" tIns="59072" rIns="59072" bIns="59072" rtlCol="0" anchor="ctr"/>
              <a:lstStyle/>
              <a:p>
                <a:pPr algn="ctr">
                  <a:lnSpc>
                    <a:spcPts val="2123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396995" y="965305"/>
              <a:ext cx="4252620" cy="8230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24"/>
                </a:lnSpc>
              </a:pPr>
              <a:r>
                <a:rPr lang="en-US" sz="4000" b="1" dirty="0">
                  <a:solidFill>
                    <a:srgbClr val="404040"/>
                  </a:solidFill>
                  <a:latin typeface="Montserrat" pitchFamily="2" charset="77"/>
                </a:rPr>
                <a:t>Hypothesis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289073" y="6575995"/>
            <a:ext cx="3616679" cy="2177774"/>
            <a:chOff x="0" y="0"/>
            <a:chExt cx="4822239" cy="290369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4822239" cy="2903699"/>
              <a:chOff x="0" y="0"/>
              <a:chExt cx="819154" cy="493251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9154" cy="493251"/>
              </a:xfrm>
              <a:custGeom>
                <a:avLst/>
                <a:gdLst/>
                <a:ahLst/>
                <a:cxnLst/>
                <a:rect l="l" t="t" r="r" b="b"/>
                <a:pathLst>
                  <a:path w="819154" h="493251">
                    <a:moveTo>
                      <a:pt x="109171" y="0"/>
                    </a:moveTo>
                    <a:lnTo>
                      <a:pt x="709982" y="0"/>
                    </a:lnTo>
                    <a:cubicBezTo>
                      <a:pt x="738936" y="0"/>
                      <a:pt x="766704" y="11502"/>
                      <a:pt x="787178" y="31976"/>
                    </a:cubicBezTo>
                    <a:cubicBezTo>
                      <a:pt x="807652" y="52449"/>
                      <a:pt x="819154" y="80217"/>
                      <a:pt x="819154" y="109171"/>
                    </a:cubicBezTo>
                    <a:lnTo>
                      <a:pt x="819154" y="384080"/>
                    </a:lnTo>
                    <a:cubicBezTo>
                      <a:pt x="819154" y="413034"/>
                      <a:pt x="807652" y="440802"/>
                      <a:pt x="787178" y="461276"/>
                    </a:cubicBezTo>
                    <a:cubicBezTo>
                      <a:pt x="766704" y="481749"/>
                      <a:pt x="738936" y="493251"/>
                      <a:pt x="709982" y="493251"/>
                    </a:cubicBezTo>
                    <a:lnTo>
                      <a:pt x="109171" y="493251"/>
                    </a:lnTo>
                    <a:cubicBezTo>
                      <a:pt x="80217" y="493251"/>
                      <a:pt x="52449" y="481749"/>
                      <a:pt x="31976" y="461276"/>
                    </a:cubicBezTo>
                    <a:cubicBezTo>
                      <a:pt x="11502" y="440802"/>
                      <a:pt x="0" y="413034"/>
                      <a:pt x="0" y="384080"/>
                    </a:cubicBezTo>
                    <a:lnTo>
                      <a:pt x="0" y="109171"/>
                    </a:lnTo>
                    <a:cubicBezTo>
                      <a:pt x="0" y="80217"/>
                      <a:pt x="11502" y="52449"/>
                      <a:pt x="31976" y="31976"/>
                    </a:cubicBezTo>
                    <a:cubicBezTo>
                      <a:pt x="52449" y="11502"/>
                      <a:pt x="80217" y="0"/>
                      <a:pt x="109171" y="0"/>
                    </a:cubicBezTo>
                    <a:close/>
                  </a:path>
                </a:pathLst>
              </a:custGeom>
              <a:solidFill>
                <a:srgbClr val="404040"/>
              </a:solidFill>
            </p:spPr>
            <p:txBody>
              <a:bodyPr/>
              <a:lstStyle/>
              <a:p>
                <a:endParaRPr lang="en-DK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9072" tIns="59072" rIns="59072" bIns="59072" rtlCol="0" anchor="ctr"/>
              <a:lstStyle/>
              <a:p>
                <a:pPr algn="ctr">
                  <a:lnSpc>
                    <a:spcPts val="2123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689117" y="1008111"/>
              <a:ext cx="3444004" cy="831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4"/>
                </a:lnSpc>
              </a:pPr>
              <a:r>
                <a:rPr lang="en-US" sz="4200" b="1" dirty="0">
                  <a:solidFill>
                    <a:srgbClr val="F4F4F4"/>
                  </a:solidFill>
                  <a:latin typeface="Montserrat" pitchFamily="2" charset="77"/>
                </a:rPr>
                <a:t>Data</a:t>
              </a:r>
            </a:p>
          </p:txBody>
        </p:sp>
      </p:grpSp>
      <p:sp>
        <p:nvSpPr>
          <p:cNvPr id="18" name="Freeform 18"/>
          <p:cNvSpPr/>
          <p:nvPr/>
        </p:nvSpPr>
        <p:spPr>
          <a:xfrm rot="5400000" flipV="1">
            <a:off x="12027348" y="5392809"/>
            <a:ext cx="2944100" cy="1014578"/>
          </a:xfrm>
          <a:custGeom>
            <a:avLst/>
            <a:gdLst/>
            <a:ahLst/>
            <a:cxnLst/>
            <a:rect l="l" t="t" r="r" b="b"/>
            <a:pathLst>
              <a:path w="2944100" h="1014578">
                <a:moveTo>
                  <a:pt x="0" y="1014578"/>
                </a:moveTo>
                <a:lnTo>
                  <a:pt x="2944099" y="1014578"/>
                </a:lnTo>
                <a:lnTo>
                  <a:pt x="2944099" y="0"/>
                </a:lnTo>
                <a:lnTo>
                  <a:pt x="0" y="0"/>
                </a:lnTo>
                <a:lnTo>
                  <a:pt x="0" y="101457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sp>
        <p:nvSpPr>
          <p:cNvPr id="19" name="TextBox 19"/>
          <p:cNvSpPr txBox="1"/>
          <p:nvPr/>
        </p:nvSpPr>
        <p:spPr>
          <a:xfrm>
            <a:off x="1146654" y="3504146"/>
            <a:ext cx="6735784" cy="5195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High-dimensional data with many observations</a:t>
            </a: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Discover complex patterns that humans cannot identify without algorithms &amp; computer power</a:t>
            </a:r>
          </a:p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Find new patterns from re-analysis with new (multiple) methods or combination of datasets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49849" y="4749027"/>
            <a:ext cx="3104751" cy="2252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Gather new data to confirm or deny new hypothesis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021797" y="9349947"/>
            <a:ext cx="5043194" cy="521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We do both alternatingly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90CB3BDE-EBDC-FFE6-F153-C5F24F60E223}"/>
              </a:ext>
            </a:extLst>
          </p:cNvPr>
          <p:cNvSpPr txBox="1"/>
          <p:nvPr/>
        </p:nvSpPr>
        <p:spPr>
          <a:xfrm>
            <a:off x="2565332" y="1080000"/>
            <a:ext cx="12458700" cy="952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THE DATA-HYPOTHESIS CYCLE</a:t>
            </a:r>
          </a:p>
        </p:txBody>
      </p:sp>
      <p:pic>
        <p:nvPicPr>
          <p:cNvPr id="24" name="Picture 23" descr="A blue and black logo&#10;&#10;Description automatically generated">
            <a:extLst>
              <a:ext uri="{FF2B5EF4-FFF2-40B4-BE49-F238E27FC236}">
                <a16:creationId xmlns:a16="http://schemas.microsoft.com/office/drawing/2014/main" id="{5A601888-3355-D6A4-C136-7D51A71DCD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 descr="Boardroom with solid fill">
            <a:extLst>
              <a:ext uri="{FF2B5EF4-FFF2-40B4-BE49-F238E27FC236}">
                <a16:creationId xmlns:a16="http://schemas.microsoft.com/office/drawing/2014/main" id="{A5016BB8-F951-3EDF-A810-3AE8374A9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307017">
            <a:off x="8004653" y="7796119"/>
            <a:ext cx="1692573" cy="16925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FC4DD1-F21C-4C38-9C4F-5F86D04CF90F}"/>
              </a:ext>
            </a:extLst>
          </p:cNvPr>
          <p:cNvSpPr txBox="1"/>
          <p:nvPr/>
        </p:nvSpPr>
        <p:spPr>
          <a:xfrm>
            <a:off x="2311845" y="3314700"/>
            <a:ext cx="13487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itchFamily="2" charset="77"/>
              </a:rPr>
              <a:t>In your groups discuss:</a:t>
            </a:r>
          </a:p>
          <a:p>
            <a:endParaRPr lang="en-US" sz="2800" dirty="0">
              <a:latin typeface="Montserrat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itchFamily="2" charset="77"/>
              </a:rPr>
              <a:t>What </a:t>
            </a:r>
            <a:r>
              <a:rPr lang="en-US" sz="2800" b="1" dirty="0">
                <a:latin typeface="Montserrat" pitchFamily="2" charset="77"/>
              </a:rPr>
              <a:t>data types </a:t>
            </a:r>
            <a:r>
              <a:rPr lang="en-US" sz="2800" dirty="0">
                <a:latin typeface="Montserrat" pitchFamily="2" charset="77"/>
              </a:rPr>
              <a:t>do you and your collaborators currently work with and/or what are you interested in working with in the future?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Montserrat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itchFamily="2" charset="77"/>
              </a:rPr>
              <a:t>What considerations are there in terms of </a:t>
            </a:r>
            <a:r>
              <a:rPr lang="en-US" sz="2800" b="1" dirty="0">
                <a:latin typeface="Montserrat" pitchFamily="2" charset="77"/>
              </a:rPr>
              <a:t>experimental design, data collection </a:t>
            </a:r>
            <a:r>
              <a:rPr lang="en-US" sz="2800" dirty="0">
                <a:latin typeface="Montserrat" pitchFamily="2" charset="77"/>
              </a:rPr>
              <a:t>and/or </a:t>
            </a:r>
            <a:r>
              <a:rPr lang="en-US" sz="2800" b="1" dirty="0">
                <a:latin typeface="Montserrat" pitchFamily="2" charset="77"/>
              </a:rPr>
              <a:t>data management/set-up</a:t>
            </a:r>
            <a:r>
              <a:rPr lang="en-US" sz="2800" dirty="0">
                <a:latin typeface="Montserrat" pitchFamily="2" charset="77"/>
              </a:rPr>
              <a:t>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1BD212E-30F8-76FF-CCAC-557FBDC7D3B5}"/>
              </a:ext>
            </a:extLst>
          </p:cNvPr>
          <p:cNvSpPr/>
          <p:nvPr/>
        </p:nvSpPr>
        <p:spPr>
          <a:xfrm>
            <a:off x="4354728" y="903355"/>
            <a:ext cx="9328836" cy="1268345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A746DF4-77EF-F6E6-3A32-1B7573F9E03C}"/>
              </a:ext>
            </a:extLst>
          </p:cNvPr>
          <p:cNvSpPr txBox="1"/>
          <p:nvPr/>
        </p:nvSpPr>
        <p:spPr>
          <a:xfrm>
            <a:off x="3970069" y="1078978"/>
            <a:ext cx="1020313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bg1"/>
                </a:solidFill>
                <a:latin typeface="Montserrat" pitchFamily="2" charset="77"/>
              </a:rPr>
              <a:t>GROUP DISCUSSION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4F3E1D-33EF-6645-C30D-888342B3A267}"/>
              </a:ext>
            </a:extLst>
          </p:cNvPr>
          <p:cNvGrpSpPr/>
          <p:nvPr/>
        </p:nvGrpSpPr>
        <p:grpSpPr>
          <a:xfrm>
            <a:off x="10896600" y="6438900"/>
            <a:ext cx="3733800" cy="3733800"/>
            <a:chOff x="10896600" y="6438900"/>
            <a:chExt cx="3733800" cy="3733800"/>
          </a:xfrm>
        </p:grpSpPr>
        <p:pic>
          <p:nvPicPr>
            <p:cNvPr id="27" name="Graphic 26" descr="Sailboat with solid fill">
              <a:extLst>
                <a:ext uri="{FF2B5EF4-FFF2-40B4-BE49-F238E27FC236}">
                  <a16:creationId xmlns:a16="http://schemas.microsoft.com/office/drawing/2014/main" id="{BB273068-4850-EF00-CBCD-36AD533EF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896600" y="6438900"/>
              <a:ext cx="3733800" cy="3733800"/>
            </a:xfrm>
            <a:prstGeom prst="rect">
              <a:avLst/>
            </a:prstGeom>
          </p:spPr>
        </p:pic>
        <p:pic>
          <p:nvPicPr>
            <p:cNvPr id="28" name="Graphic 27" descr="Boardroom with solid fill">
              <a:extLst>
                <a:ext uri="{FF2B5EF4-FFF2-40B4-BE49-F238E27FC236}">
                  <a16:creationId xmlns:a16="http://schemas.microsoft.com/office/drawing/2014/main" id="{8158F828-D653-2F32-CBDC-A9B8AA3A9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06488" y="8023659"/>
              <a:ext cx="1328512" cy="1328512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FAFB55A-D67D-CDF2-82F2-D8DF5A6CDE46}"/>
              </a:ext>
            </a:extLst>
          </p:cNvPr>
          <p:cNvGrpSpPr/>
          <p:nvPr/>
        </p:nvGrpSpPr>
        <p:grpSpPr>
          <a:xfrm>
            <a:off x="-152400" y="8953500"/>
            <a:ext cx="17373600" cy="1524000"/>
            <a:chOff x="-152400" y="8953500"/>
            <a:chExt cx="17373600" cy="15240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6D4682F-86B1-F641-F82B-084E6BB27A80}"/>
                </a:ext>
              </a:extLst>
            </p:cNvPr>
            <p:cNvGrpSpPr/>
            <p:nvPr/>
          </p:nvGrpSpPr>
          <p:grpSpPr>
            <a:xfrm>
              <a:off x="-152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55" name="Graphic 54" descr="Wave with solid fill">
                <a:extLst>
                  <a:ext uri="{FF2B5EF4-FFF2-40B4-BE49-F238E27FC236}">
                    <a16:creationId xmlns:a16="http://schemas.microsoft.com/office/drawing/2014/main" id="{B8547E6D-BA58-D550-E002-2B49F85810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6" name="Graphic 55" descr="Wave with solid fill">
                <a:extLst>
                  <a:ext uri="{FF2B5EF4-FFF2-40B4-BE49-F238E27FC236}">
                    <a16:creationId xmlns:a16="http://schemas.microsoft.com/office/drawing/2014/main" id="{5208FD7B-F073-B5A8-85A4-3FB37D5B4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7" name="Graphic 56" descr="Wave with solid fill">
                <a:extLst>
                  <a:ext uri="{FF2B5EF4-FFF2-40B4-BE49-F238E27FC236}">
                    <a16:creationId xmlns:a16="http://schemas.microsoft.com/office/drawing/2014/main" id="{8DF1BC69-3C8D-CFF5-6DBD-A6EA2F7A28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35AF1F7-638C-5B59-429B-BCA264FECC8B}"/>
                </a:ext>
              </a:extLst>
            </p:cNvPr>
            <p:cNvGrpSpPr/>
            <p:nvPr/>
          </p:nvGrpSpPr>
          <p:grpSpPr>
            <a:xfrm>
              <a:off x="35052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52" name="Graphic 51" descr="Wave with solid fill">
                <a:extLst>
                  <a:ext uri="{FF2B5EF4-FFF2-40B4-BE49-F238E27FC236}">
                    <a16:creationId xmlns:a16="http://schemas.microsoft.com/office/drawing/2014/main" id="{22D85005-5F64-2B2B-59DF-8DEBC6056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3" name="Graphic 52" descr="Wave with solid fill">
                <a:extLst>
                  <a:ext uri="{FF2B5EF4-FFF2-40B4-BE49-F238E27FC236}">
                    <a16:creationId xmlns:a16="http://schemas.microsoft.com/office/drawing/2014/main" id="{9DBAEBAE-384E-F183-417B-AD883CB57E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4" name="Graphic 53" descr="Wave with solid fill">
                <a:extLst>
                  <a:ext uri="{FF2B5EF4-FFF2-40B4-BE49-F238E27FC236}">
                    <a16:creationId xmlns:a16="http://schemas.microsoft.com/office/drawing/2014/main" id="{63219A19-4B8F-CB65-C5EB-FCD8780CF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09DE26F-19EF-8055-6D97-74490637B8D9}"/>
                </a:ext>
              </a:extLst>
            </p:cNvPr>
            <p:cNvGrpSpPr/>
            <p:nvPr/>
          </p:nvGrpSpPr>
          <p:grpSpPr>
            <a:xfrm>
              <a:off x="71628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9" name="Graphic 48" descr="Wave with solid fill">
                <a:extLst>
                  <a:ext uri="{FF2B5EF4-FFF2-40B4-BE49-F238E27FC236}">
                    <a16:creationId xmlns:a16="http://schemas.microsoft.com/office/drawing/2014/main" id="{362E816F-7DBB-AD65-C200-0BB1B1FDE4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0" name="Graphic 49" descr="Wave with solid fill">
                <a:extLst>
                  <a:ext uri="{FF2B5EF4-FFF2-40B4-BE49-F238E27FC236}">
                    <a16:creationId xmlns:a16="http://schemas.microsoft.com/office/drawing/2014/main" id="{962A3F85-858A-2425-4A98-640F95081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1" name="Graphic 50" descr="Wave with solid fill">
                <a:extLst>
                  <a:ext uri="{FF2B5EF4-FFF2-40B4-BE49-F238E27FC236}">
                    <a16:creationId xmlns:a16="http://schemas.microsoft.com/office/drawing/2014/main" id="{C7BCAA12-5C4D-6CFC-FF3D-360D0E48D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5035ED3-DDCD-26CC-3FD0-D4AC46BDA53D}"/>
                </a:ext>
              </a:extLst>
            </p:cNvPr>
            <p:cNvGrpSpPr/>
            <p:nvPr/>
          </p:nvGrpSpPr>
          <p:grpSpPr>
            <a:xfrm>
              <a:off x="10820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6" name="Graphic 45" descr="Wave with solid fill">
                <a:extLst>
                  <a:ext uri="{FF2B5EF4-FFF2-40B4-BE49-F238E27FC236}">
                    <a16:creationId xmlns:a16="http://schemas.microsoft.com/office/drawing/2014/main" id="{66E9BCD8-D997-801A-B407-D5732E1EE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7" name="Graphic 46" descr="Wave with solid fill">
                <a:extLst>
                  <a:ext uri="{FF2B5EF4-FFF2-40B4-BE49-F238E27FC236}">
                    <a16:creationId xmlns:a16="http://schemas.microsoft.com/office/drawing/2014/main" id="{920187F4-CA4D-3B30-CD86-692112DFE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8" name="Graphic 47" descr="Wave with solid fill">
                <a:extLst>
                  <a:ext uri="{FF2B5EF4-FFF2-40B4-BE49-F238E27FC236}">
                    <a16:creationId xmlns:a16="http://schemas.microsoft.com/office/drawing/2014/main" id="{61F987FA-10DB-FCCC-B1A2-1172F541B3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3E34797-6527-DD27-7DFA-A6B1E400350B}"/>
                </a:ext>
              </a:extLst>
            </p:cNvPr>
            <p:cNvGrpSpPr/>
            <p:nvPr/>
          </p:nvGrpSpPr>
          <p:grpSpPr>
            <a:xfrm>
              <a:off x="14478000" y="8953500"/>
              <a:ext cx="2743200" cy="1524000"/>
              <a:chOff x="-152400" y="8953500"/>
              <a:chExt cx="2743200" cy="1524000"/>
            </a:xfrm>
          </p:grpSpPr>
          <p:pic>
            <p:nvPicPr>
              <p:cNvPr id="43" name="Graphic 42" descr="Wave with solid fill">
                <a:extLst>
                  <a:ext uri="{FF2B5EF4-FFF2-40B4-BE49-F238E27FC236}">
                    <a16:creationId xmlns:a16="http://schemas.microsoft.com/office/drawing/2014/main" id="{B15F12DB-F095-18F4-8C81-F1C9BBCF2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4" name="Graphic 43" descr="Wave with solid fill">
                <a:extLst>
                  <a:ext uri="{FF2B5EF4-FFF2-40B4-BE49-F238E27FC236}">
                    <a16:creationId xmlns:a16="http://schemas.microsoft.com/office/drawing/2014/main" id="{1D252515-FE99-6406-F499-D03E2F973E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</p:grpSp>
      </p:grpSp>
      <p:pic>
        <p:nvPicPr>
          <p:cNvPr id="58" name="Picture 57" descr="A blue and black logo&#10;&#10;Description automatically generated">
            <a:extLst>
              <a:ext uri="{FF2B5EF4-FFF2-40B4-BE49-F238E27FC236}">
                <a16:creationId xmlns:a16="http://schemas.microsoft.com/office/drawing/2014/main" id="{D25180AD-A555-324A-DC5A-04133BFBC1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66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B1EC93-34F0-C603-BBC7-0CF25E9F7465}"/>
              </a:ext>
            </a:extLst>
          </p:cNvPr>
          <p:cNvSpPr/>
          <p:nvPr/>
        </p:nvSpPr>
        <p:spPr>
          <a:xfrm>
            <a:off x="4479582" y="940888"/>
            <a:ext cx="9328836" cy="1268345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A17956-EBB1-F584-3D1F-2401B056F67C}"/>
              </a:ext>
            </a:extLst>
          </p:cNvPr>
          <p:cNvSpPr txBox="1"/>
          <p:nvPr/>
        </p:nvSpPr>
        <p:spPr>
          <a:xfrm>
            <a:off x="4042434" y="1104899"/>
            <a:ext cx="1020313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chemeClr val="bg1"/>
                </a:solidFill>
                <a:latin typeface="Montserrat" pitchFamily="2" charset="77"/>
              </a:rPr>
              <a:t>BREAK</a:t>
            </a:r>
          </a:p>
        </p:txBody>
      </p:sp>
      <p:pic>
        <p:nvPicPr>
          <p:cNvPr id="10" name="Picture 9" descr="A person pouring a drink into a glass&#10;&#10;Description automatically generated">
            <a:extLst>
              <a:ext uri="{FF2B5EF4-FFF2-40B4-BE49-F238E27FC236}">
                <a16:creationId xmlns:a16="http://schemas.microsoft.com/office/drawing/2014/main" id="{546D00B5-AB63-69EB-ADB6-8F53E6CA1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705100"/>
            <a:ext cx="6553200" cy="6553200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AFEB45C6-29AE-091F-8A18-F4E6B0F4C4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95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Add-in 4">
                <a:extLst>
                  <a:ext uri="{FF2B5EF4-FFF2-40B4-BE49-F238E27FC236}">
                    <a16:creationId xmlns:a16="http://schemas.microsoft.com/office/drawing/2014/main" id="{836BC707-9937-78B5-605B-EB757213B9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4483296"/>
                  </p:ext>
                </p:extLst>
              </p:nvPr>
            </p:nvGraphicFramePr>
            <p:xfrm>
              <a:off x="7527851" y="4001386"/>
              <a:ext cx="9804400" cy="3810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5" name="Add-in 4">
                <a:extLst>
                  <a:ext uri="{FF2B5EF4-FFF2-40B4-BE49-F238E27FC236}">
                    <a16:creationId xmlns:a16="http://schemas.microsoft.com/office/drawing/2014/main" id="{836BC707-9937-78B5-605B-EB757213B9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7851" y="4001386"/>
                <a:ext cx="9804400" cy="3810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phic 1" descr="Sailboat with solid fill">
            <a:extLst>
              <a:ext uri="{FF2B5EF4-FFF2-40B4-BE49-F238E27FC236}">
                <a16:creationId xmlns:a16="http://schemas.microsoft.com/office/drawing/2014/main" id="{B15073D4-D298-2BE3-8583-79BE39B595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009353">
            <a:off x="164460" y="6569635"/>
            <a:ext cx="3624239" cy="3624239"/>
          </a:xfrm>
          <a:prstGeom prst="rect">
            <a:avLst/>
          </a:prstGeom>
        </p:spPr>
      </p:pic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EA34DF3-0EB9-F741-E5C8-39C9ED8B28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CED60F9-8199-C33D-2581-EFFEACB492C9}"/>
              </a:ext>
            </a:extLst>
          </p:cNvPr>
          <p:cNvSpPr/>
          <p:nvPr/>
        </p:nvSpPr>
        <p:spPr>
          <a:xfrm>
            <a:off x="3276600" y="914778"/>
            <a:ext cx="11897543" cy="1268345"/>
          </a:xfrm>
          <a:prstGeom prst="round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F23AB6-A6AD-97CB-0348-689078796C08}"/>
              </a:ext>
            </a:extLst>
          </p:cNvPr>
          <p:cNvSpPr txBox="1"/>
          <p:nvPr/>
        </p:nvSpPr>
        <p:spPr>
          <a:xfrm>
            <a:off x="3453521" y="1078978"/>
            <a:ext cx="11426166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404040"/>
                </a:solidFill>
                <a:latin typeface="Montserrat" pitchFamily="2" charset="77"/>
              </a:rPr>
              <a:t>A BREAK IN OUR JOURNEY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FFDD51-13A6-085F-CEEA-2F09EA58329F}"/>
              </a:ext>
            </a:extLst>
          </p:cNvPr>
          <p:cNvSpPr txBox="1"/>
          <p:nvPr/>
        </p:nvSpPr>
        <p:spPr>
          <a:xfrm>
            <a:off x="3180522" y="3578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D7AD0EF-D46D-47DA-1E94-58408E4F4880}"/>
              </a:ext>
            </a:extLst>
          </p:cNvPr>
          <p:cNvGrpSpPr/>
          <p:nvPr/>
        </p:nvGrpSpPr>
        <p:grpSpPr>
          <a:xfrm>
            <a:off x="-152400" y="8953500"/>
            <a:ext cx="17373600" cy="1524000"/>
            <a:chOff x="-152400" y="8953500"/>
            <a:chExt cx="17373600" cy="15240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424CF55-075A-CF47-2B80-6030AE5EB2E2}"/>
                </a:ext>
              </a:extLst>
            </p:cNvPr>
            <p:cNvGrpSpPr/>
            <p:nvPr/>
          </p:nvGrpSpPr>
          <p:grpSpPr>
            <a:xfrm>
              <a:off x="-152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50" name="Graphic 49" descr="Wave with solid fill">
                <a:extLst>
                  <a:ext uri="{FF2B5EF4-FFF2-40B4-BE49-F238E27FC236}">
                    <a16:creationId xmlns:a16="http://schemas.microsoft.com/office/drawing/2014/main" id="{E6B4FA2C-2A58-081C-BA41-B1656175DF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1" name="Graphic 50" descr="Wave with solid fill">
                <a:extLst>
                  <a:ext uri="{FF2B5EF4-FFF2-40B4-BE49-F238E27FC236}">
                    <a16:creationId xmlns:a16="http://schemas.microsoft.com/office/drawing/2014/main" id="{04C46C31-4012-5D0F-0B76-912F20980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2" name="Graphic 51" descr="Wave with solid fill">
                <a:extLst>
                  <a:ext uri="{FF2B5EF4-FFF2-40B4-BE49-F238E27FC236}">
                    <a16:creationId xmlns:a16="http://schemas.microsoft.com/office/drawing/2014/main" id="{6BC0FBBD-5D30-227D-DB70-101A097AB7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5AB0F89-96ED-1264-D966-0ED610637F32}"/>
                </a:ext>
              </a:extLst>
            </p:cNvPr>
            <p:cNvGrpSpPr/>
            <p:nvPr/>
          </p:nvGrpSpPr>
          <p:grpSpPr>
            <a:xfrm>
              <a:off x="35052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7" name="Graphic 46" descr="Wave with solid fill">
                <a:extLst>
                  <a:ext uri="{FF2B5EF4-FFF2-40B4-BE49-F238E27FC236}">
                    <a16:creationId xmlns:a16="http://schemas.microsoft.com/office/drawing/2014/main" id="{82A23010-3897-68E9-350B-13B615D4AD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8" name="Graphic 47" descr="Wave with solid fill">
                <a:extLst>
                  <a:ext uri="{FF2B5EF4-FFF2-40B4-BE49-F238E27FC236}">
                    <a16:creationId xmlns:a16="http://schemas.microsoft.com/office/drawing/2014/main" id="{F2C35933-3951-08BF-DDEE-AD3F45D57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9" name="Graphic 48" descr="Wave with solid fill">
                <a:extLst>
                  <a:ext uri="{FF2B5EF4-FFF2-40B4-BE49-F238E27FC236}">
                    <a16:creationId xmlns:a16="http://schemas.microsoft.com/office/drawing/2014/main" id="{0DF55FB9-82F4-EFF5-F8C8-F3E222825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67C3D86-F123-81AF-E027-68757B107D5D}"/>
                </a:ext>
              </a:extLst>
            </p:cNvPr>
            <p:cNvGrpSpPr/>
            <p:nvPr/>
          </p:nvGrpSpPr>
          <p:grpSpPr>
            <a:xfrm>
              <a:off x="71628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4" name="Graphic 43" descr="Wave with solid fill">
                <a:extLst>
                  <a:ext uri="{FF2B5EF4-FFF2-40B4-BE49-F238E27FC236}">
                    <a16:creationId xmlns:a16="http://schemas.microsoft.com/office/drawing/2014/main" id="{0BD2BB4A-09E8-0303-F0B4-323FDF5F3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5" name="Graphic 44" descr="Wave with solid fill">
                <a:extLst>
                  <a:ext uri="{FF2B5EF4-FFF2-40B4-BE49-F238E27FC236}">
                    <a16:creationId xmlns:a16="http://schemas.microsoft.com/office/drawing/2014/main" id="{E2BBBFBE-CAFF-569E-BD88-9F6B7F542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6" name="Graphic 45" descr="Wave with solid fill">
                <a:extLst>
                  <a:ext uri="{FF2B5EF4-FFF2-40B4-BE49-F238E27FC236}">
                    <a16:creationId xmlns:a16="http://schemas.microsoft.com/office/drawing/2014/main" id="{766A9855-0679-5B83-254A-27677CF379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D56EBF8-5843-79F9-CFB5-7A475C96CF13}"/>
                </a:ext>
              </a:extLst>
            </p:cNvPr>
            <p:cNvGrpSpPr/>
            <p:nvPr/>
          </p:nvGrpSpPr>
          <p:grpSpPr>
            <a:xfrm>
              <a:off x="10820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0" name="Graphic 39" descr="Wave with solid fill">
                <a:extLst>
                  <a:ext uri="{FF2B5EF4-FFF2-40B4-BE49-F238E27FC236}">
                    <a16:creationId xmlns:a16="http://schemas.microsoft.com/office/drawing/2014/main" id="{FB23E508-64DA-A555-DDFE-33D7DBA36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2" name="Graphic 41" descr="Wave with solid fill">
                <a:extLst>
                  <a:ext uri="{FF2B5EF4-FFF2-40B4-BE49-F238E27FC236}">
                    <a16:creationId xmlns:a16="http://schemas.microsoft.com/office/drawing/2014/main" id="{EE57B816-911D-DFCF-9745-57D2C0548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3" name="Graphic 42" descr="Wave with solid fill">
                <a:extLst>
                  <a:ext uri="{FF2B5EF4-FFF2-40B4-BE49-F238E27FC236}">
                    <a16:creationId xmlns:a16="http://schemas.microsoft.com/office/drawing/2014/main" id="{FF8AE157-12BE-B51E-715D-A58062261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8757428-B68F-0EA0-9C06-E2CB410A68E0}"/>
                </a:ext>
              </a:extLst>
            </p:cNvPr>
            <p:cNvGrpSpPr/>
            <p:nvPr/>
          </p:nvGrpSpPr>
          <p:grpSpPr>
            <a:xfrm>
              <a:off x="14478000" y="8953500"/>
              <a:ext cx="2743200" cy="1524000"/>
              <a:chOff x="-152400" y="8953500"/>
              <a:chExt cx="2743200" cy="1524000"/>
            </a:xfrm>
          </p:grpSpPr>
          <p:pic>
            <p:nvPicPr>
              <p:cNvPr id="38" name="Graphic 37" descr="Wave with solid fill">
                <a:extLst>
                  <a:ext uri="{FF2B5EF4-FFF2-40B4-BE49-F238E27FC236}">
                    <a16:creationId xmlns:a16="http://schemas.microsoft.com/office/drawing/2014/main" id="{758EF3D3-C345-6D28-F887-DF865209E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39" name="Graphic 38" descr="Wave with solid fill">
                <a:extLst>
                  <a:ext uri="{FF2B5EF4-FFF2-40B4-BE49-F238E27FC236}">
                    <a16:creationId xmlns:a16="http://schemas.microsoft.com/office/drawing/2014/main" id="{F843E152-3E6E-CC10-0123-CB579B545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</p:grpSp>
      </p:grpSp>
      <p:pic>
        <p:nvPicPr>
          <p:cNvPr id="31" name="Picture 30" descr="A drawing of a coffee cup&#10;&#10;Description automatically generated">
            <a:extLst>
              <a:ext uri="{FF2B5EF4-FFF2-40B4-BE49-F238E27FC236}">
                <a16:creationId xmlns:a16="http://schemas.microsoft.com/office/drawing/2014/main" id="{8BF65B07-F5BA-582C-C7EA-B380653B287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2" t="9972" r="24297" b="5135"/>
          <a:stretch/>
        </p:blipFill>
        <p:spPr>
          <a:xfrm>
            <a:off x="4523961" y="4000500"/>
            <a:ext cx="2181639" cy="2636759"/>
          </a:xfrm>
          <a:prstGeom prst="flowChartManualOperation">
            <a:avLst/>
          </a:prstGeom>
        </p:spPr>
      </p:pic>
    </p:spTree>
    <p:extLst>
      <p:ext uri="{BB962C8B-B14F-4D97-AF65-F5344CB8AC3E}">
        <p14:creationId xmlns:p14="http://schemas.microsoft.com/office/powerpoint/2010/main" val="3272754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11">
            <a:extLst>
              <a:ext uri="{FF2B5EF4-FFF2-40B4-BE49-F238E27FC236}">
                <a16:creationId xmlns:a16="http://schemas.microsoft.com/office/drawing/2014/main" id="{ACDBE2C8-1DE6-B990-A567-B591BA08D5A6}"/>
              </a:ext>
            </a:extLst>
          </p:cNvPr>
          <p:cNvGrpSpPr/>
          <p:nvPr/>
        </p:nvGrpSpPr>
        <p:grpSpPr>
          <a:xfrm>
            <a:off x="0" y="586630"/>
            <a:ext cx="18288000" cy="1932199"/>
            <a:chOff x="0" y="0"/>
            <a:chExt cx="4936713" cy="227113"/>
          </a:xfrm>
        </p:grpSpPr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99D9147D-E043-61D9-0A29-1B4A5BE1CEF4}"/>
                </a:ext>
              </a:extLst>
            </p:cNvPr>
            <p:cNvSpPr/>
            <p:nvPr/>
          </p:nvSpPr>
          <p:spPr>
            <a:xfrm>
              <a:off x="0" y="0"/>
              <a:ext cx="4936713" cy="227113"/>
            </a:xfrm>
            <a:custGeom>
              <a:avLst/>
              <a:gdLst/>
              <a:ahLst/>
              <a:cxnLst/>
              <a:rect l="l" t="t" r="r" b="b"/>
              <a:pathLst>
                <a:path w="4936713" h="227113">
                  <a:moveTo>
                    <a:pt x="0" y="0"/>
                  </a:moveTo>
                  <a:lnTo>
                    <a:pt x="4936713" y="0"/>
                  </a:lnTo>
                  <a:lnTo>
                    <a:pt x="4936713" y="227113"/>
                  </a:lnTo>
                  <a:lnTo>
                    <a:pt x="0" y="227113"/>
                  </a:lnTo>
                  <a:close/>
                </a:path>
              </a:pathLst>
            </a:custGeom>
            <a:solidFill>
              <a:srgbClr val="D3D9E2"/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146" name="TextBox 13">
              <a:extLst>
                <a:ext uri="{FF2B5EF4-FFF2-40B4-BE49-F238E27FC236}">
                  <a16:creationId xmlns:a16="http://schemas.microsoft.com/office/drawing/2014/main" id="{D8FF4B90-8A7A-4F98-7120-7AD362C613B0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3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16156" y="3148352"/>
            <a:ext cx="10246397" cy="5131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endParaRPr lang="en-US" sz="26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404040"/>
                </a:solidFill>
                <a:latin typeface="Montserrat" pitchFamily="2" charset="77"/>
              </a:rPr>
              <a:t>Data points are </a:t>
            </a:r>
            <a:r>
              <a:rPr lang="en-US" sz="2600" b="1" dirty="0">
                <a:solidFill>
                  <a:srgbClr val="404040"/>
                </a:solidFill>
                <a:latin typeface="Montserrat" pitchFamily="2" charset="77"/>
              </a:rPr>
              <a:t>observations of reality</a:t>
            </a:r>
            <a:r>
              <a:rPr lang="en-US" sz="2600" dirty="0">
                <a:solidFill>
                  <a:srgbClr val="404040"/>
                </a:solidFill>
                <a:latin typeface="Montserrat" pitchFamily="2" charset="77"/>
              </a:rPr>
              <a:t>, often made with the help of measuring devices or techniques. 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404040"/>
                </a:solidFill>
                <a:latin typeface="Montserrat" pitchFamily="2" charset="77"/>
              </a:rPr>
              <a:t>All data has an inherent </a:t>
            </a:r>
            <a:r>
              <a:rPr lang="en-US" sz="2600" b="1" dirty="0">
                <a:solidFill>
                  <a:srgbClr val="404040"/>
                </a:solidFill>
                <a:latin typeface="Montserrat" pitchFamily="2" charset="77"/>
              </a:rPr>
              <a:t>measurement uncertainty</a:t>
            </a:r>
            <a:r>
              <a:rPr lang="en-US" sz="2600" dirty="0">
                <a:solidFill>
                  <a:srgbClr val="404040"/>
                </a:solidFill>
                <a:latin typeface="Montserrat" pitchFamily="2" charset="77"/>
              </a:rPr>
              <a:t>, the size of this uncertainty may be unknown. 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404040"/>
                </a:solidFill>
                <a:latin typeface="Montserrat"/>
              </a:rPr>
              <a:t>Data may have </a:t>
            </a:r>
            <a:r>
              <a:rPr lang="en-US" sz="2600" b="1" dirty="0">
                <a:solidFill>
                  <a:srgbClr val="404040"/>
                </a:solidFill>
                <a:latin typeface="Montserrat"/>
              </a:rPr>
              <a:t>introduced biases. </a:t>
            </a:r>
            <a:r>
              <a:rPr lang="en-US" sz="2600" dirty="0">
                <a:solidFill>
                  <a:srgbClr val="404040"/>
                </a:solidFill>
                <a:latin typeface="Montserrat"/>
              </a:rPr>
              <a:t>If we know what they are we can avoid them or correct for them.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98F9830-8B89-B2F8-4806-0107B90214B6}"/>
              </a:ext>
            </a:extLst>
          </p:cNvPr>
          <p:cNvSpPr txBox="1"/>
          <p:nvPr/>
        </p:nvSpPr>
        <p:spPr>
          <a:xfrm>
            <a:off x="1371600" y="1080000"/>
            <a:ext cx="7858125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DATA COLLECTION</a:t>
            </a:r>
          </a:p>
        </p:txBody>
      </p:sp>
      <p:pic>
        <p:nvPicPr>
          <p:cNvPr id="71" name="Graphic 70" descr="DNA outline">
            <a:extLst>
              <a:ext uri="{FF2B5EF4-FFF2-40B4-BE49-F238E27FC236}">
                <a16:creationId xmlns:a16="http://schemas.microsoft.com/office/drawing/2014/main" id="{C9550754-D800-A595-9E0E-309B072E5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99913">
            <a:off x="13013314" y="3283866"/>
            <a:ext cx="962120" cy="962120"/>
          </a:xfrm>
          <a:prstGeom prst="rect">
            <a:avLst/>
          </a:prstGeom>
        </p:spPr>
      </p:pic>
      <p:pic>
        <p:nvPicPr>
          <p:cNvPr id="73" name="Graphic 72" descr="Flask outline">
            <a:extLst>
              <a:ext uri="{FF2B5EF4-FFF2-40B4-BE49-F238E27FC236}">
                <a16:creationId xmlns:a16="http://schemas.microsoft.com/office/drawing/2014/main" id="{DF5713A8-D470-58AD-46AE-28ADB9ABE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081247">
            <a:off x="14544725" y="2916734"/>
            <a:ext cx="1321841" cy="1321841"/>
          </a:xfrm>
          <a:prstGeom prst="rect">
            <a:avLst/>
          </a:prstGeom>
        </p:spPr>
      </p:pic>
      <p:pic>
        <p:nvPicPr>
          <p:cNvPr id="77" name="Graphic 76" descr="Nerve outline">
            <a:extLst>
              <a:ext uri="{FF2B5EF4-FFF2-40B4-BE49-F238E27FC236}">
                <a16:creationId xmlns:a16="http://schemas.microsoft.com/office/drawing/2014/main" id="{94F95C18-56BC-9B3A-8B6A-EEB8979FCB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4023820">
            <a:off x="14842030" y="4101327"/>
            <a:ext cx="1264893" cy="1264893"/>
          </a:xfrm>
          <a:prstGeom prst="rect">
            <a:avLst/>
          </a:prstGeom>
        </p:spPr>
      </p:pic>
      <p:pic>
        <p:nvPicPr>
          <p:cNvPr id="79" name="Graphic 78" descr="Petri Dish outline">
            <a:extLst>
              <a:ext uri="{FF2B5EF4-FFF2-40B4-BE49-F238E27FC236}">
                <a16:creationId xmlns:a16="http://schemas.microsoft.com/office/drawing/2014/main" id="{1B21C7D8-A71A-F622-C371-1DD4CBB6F6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012602" y="5170591"/>
            <a:ext cx="962120" cy="962120"/>
          </a:xfrm>
          <a:prstGeom prst="rect">
            <a:avLst/>
          </a:prstGeom>
        </p:spPr>
      </p:pic>
      <p:pic>
        <p:nvPicPr>
          <p:cNvPr id="81" name="Graphic 80" descr="Atom outline">
            <a:extLst>
              <a:ext uri="{FF2B5EF4-FFF2-40B4-BE49-F238E27FC236}">
                <a16:creationId xmlns:a16="http://schemas.microsoft.com/office/drawing/2014/main" id="{06C19A85-E002-FC2D-F19D-B1BCFB84D5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639800" y="3571919"/>
            <a:ext cx="962120" cy="962120"/>
          </a:xfrm>
          <a:prstGeom prst="rect">
            <a:avLst/>
          </a:prstGeom>
        </p:spPr>
      </p:pic>
      <p:pic>
        <p:nvPicPr>
          <p:cNvPr id="83" name="Graphic 82" descr="Tooth outline">
            <a:extLst>
              <a:ext uri="{FF2B5EF4-FFF2-40B4-BE49-F238E27FC236}">
                <a16:creationId xmlns:a16="http://schemas.microsoft.com/office/drawing/2014/main" id="{ABA54CD3-28D5-CA4B-16B7-09ABE8095A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905948">
            <a:off x="13573820" y="5364291"/>
            <a:ext cx="850705" cy="850705"/>
          </a:xfrm>
          <a:prstGeom prst="rect">
            <a:avLst/>
          </a:prstGeom>
        </p:spPr>
      </p:pic>
      <p:pic>
        <p:nvPicPr>
          <p:cNvPr id="89" name="Graphic 88" descr="Heart organ outline">
            <a:extLst>
              <a:ext uri="{FF2B5EF4-FFF2-40B4-BE49-F238E27FC236}">
                <a16:creationId xmlns:a16="http://schemas.microsoft.com/office/drawing/2014/main" id="{EA74EE58-6153-AA25-EC7B-1A8627F5D5C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884793" y="4977370"/>
            <a:ext cx="907407" cy="907407"/>
          </a:xfrm>
          <a:prstGeom prst="rect">
            <a:avLst/>
          </a:prstGeom>
        </p:spPr>
      </p:pic>
      <p:pic>
        <p:nvPicPr>
          <p:cNvPr id="91" name="Graphic 90" descr="Kidneys outline">
            <a:extLst>
              <a:ext uri="{FF2B5EF4-FFF2-40B4-BE49-F238E27FC236}">
                <a16:creationId xmlns:a16="http://schemas.microsoft.com/office/drawing/2014/main" id="{CB027AD1-2E9A-CA90-7111-FBDE0F4C701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507731">
            <a:off x="13620963" y="4542990"/>
            <a:ext cx="853137" cy="853137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BFB37AF-A2F8-9FF9-876D-0F97E68FC60A}"/>
              </a:ext>
            </a:extLst>
          </p:cNvPr>
          <p:cNvGrpSpPr/>
          <p:nvPr/>
        </p:nvGrpSpPr>
        <p:grpSpPr>
          <a:xfrm>
            <a:off x="13412331" y="6247347"/>
            <a:ext cx="2646022" cy="3049053"/>
            <a:chOff x="14094585" y="6970076"/>
            <a:chExt cx="2219802" cy="2438597"/>
          </a:xfrm>
        </p:grpSpPr>
        <p:sp>
          <p:nvSpPr>
            <p:cNvPr id="57" name="Shape">
              <a:extLst>
                <a:ext uri="{FF2B5EF4-FFF2-40B4-BE49-F238E27FC236}">
                  <a16:creationId xmlns:a16="http://schemas.microsoft.com/office/drawing/2014/main" id="{815B5E53-E17E-5827-E3E9-92EA6CBC973A}"/>
                </a:ext>
              </a:extLst>
            </p:cNvPr>
            <p:cNvSpPr/>
            <p:nvPr/>
          </p:nvSpPr>
          <p:spPr>
            <a:xfrm>
              <a:off x="14094585" y="6970076"/>
              <a:ext cx="2219802" cy="2438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3" y="2752"/>
                  </a:moveTo>
                  <a:cubicBezTo>
                    <a:pt x="20687" y="2285"/>
                    <a:pt x="18406" y="467"/>
                    <a:pt x="17949" y="467"/>
                  </a:cubicBezTo>
                  <a:cubicBezTo>
                    <a:pt x="17949" y="0"/>
                    <a:pt x="17087" y="0"/>
                    <a:pt x="16631" y="0"/>
                  </a:cubicBezTo>
                  <a:cubicBezTo>
                    <a:pt x="4513" y="0"/>
                    <a:pt x="4513" y="0"/>
                    <a:pt x="4513" y="0"/>
                  </a:cubicBezTo>
                  <a:cubicBezTo>
                    <a:pt x="4513" y="0"/>
                    <a:pt x="3651" y="0"/>
                    <a:pt x="3144" y="467"/>
                  </a:cubicBezTo>
                  <a:cubicBezTo>
                    <a:pt x="3144" y="467"/>
                    <a:pt x="913" y="2285"/>
                    <a:pt x="456" y="2752"/>
                  </a:cubicBezTo>
                  <a:cubicBezTo>
                    <a:pt x="0" y="2752"/>
                    <a:pt x="0" y="3219"/>
                    <a:pt x="0" y="4154"/>
                  </a:cubicBezTo>
                  <a:cubicBezTo>
                    <a:pt x="0" y="4569"/>
                    <a:pt x="2231" y="20717"/>
                    <a:pt x="2231" y="20717"/>
                  </a:cubicBezTo>
                  <a:cubicBezTo>
                    <a:pt x="2687" y="21133"/>
                    <a:pt x="3144" y="21600"/>
                    <a:pt x="3651" y="21600"/>
                  </a:cubicBezTo>
                  <a:cubicBezTo>
                    <a:pt x="17949" y="21600"/>
                    <a:pt x="17949" y="21600"/>
                    <a:pt x="17949" y="21600"/>
                  </a:cubicBezTo>
                  <a:cubicBezTo>
                    <a:pt x="18406" y="21600"/>
                    <a:pt x="18862" y="21133"/>
                    <a:pt x="19318" y="20717"/>
                  </a:cubicBezTo>
                  <a:cubicBezTo>
                    <a:pt x="19318" y="20717"/>
                    <a:pt x="21600" y="4569"/>
                    <a:pt x="21600" y="4154"/>
                  </a:cubicBezTo>
                  <a:cubicBezTo>
                    <a:pt x="21600" y="3219"/>
                    <a:pt x="21093" y="2752"/>
                    <a:pt x="21093" y="2752"/>
                  </a:cubicBezTo>
                  <a:close/>
                  <a:moveTo>
                    <a:pt x="10800" y="13812"/>
                  </a:moveTo>
                  <a:cubicBezTo>
                    <a:pt x="6744" y="13812"/>
                    <a:pt x="5882" y="7788"/>
                    <a:pt x="5425" y="6438"/>
                  </a:cubicBezTo>
                  <a:cubicBezTo>
                    <a:pt x="8113" y="6438"/>
                    <a:pt x="8113" y="6438"/>
                    <a:pt x="8113" y="6438"/>
                  </a:cubicBezTo>
                  <a:cubicBezTo>
                    <a:pt x="8113" y="8256"/>
                    <a:pt x="9025" y="11527"/>
                    <a:pt x="10800" y="11527"/>
                  </a:cubicBezTo>
                  <a:cubicBezTo>
                    <a:pt x="12575" y="11527"/>
                    <a:pt x="13031" y="8256"/>
                    <a:pt x="13487" y="6438"/>
                  </a:cubicBezTo>
                  <a:cubicBezTo>
                    <a:pt x="15718" y="6438"/>
                    <a:pt x="15718" y="6438"/>
                    <a:pt x="15718" y="6438"/>
                  </a:cubicBezTo>
                  <a:cubicBezTo>
                    <a:pt x="15718" y="7788"/>
                    <a:pt x="14856" y="13812"/>
                    <a:pt x="10800" y="13812"/>
                  </a:cubicBezTo>
                  <a:close/>
                  <a:moveTo>
                    <a:pt x="1825" y="4154"/>
                  </a:moveTo>
                  <a:cubicBezTo>
                    <a:pt x="4513" y="1402"/>
                    <a:pt x="4513" y="1402"/>
                    <a:pt x="4513" y="1402"/>
                  </a:cubicBezTo>
                  <a:cubicBezTo>
                    <a:pt x="16631" y="1402"/>
                    <a:pt x="16631" y="1402"/>
                    <a:pt x="16631" y="1402"/>
                  </a:cubicBezTo>
                  <a:cubicBezTo>
                    <a:pt x="19825" y="4154"/>
                    <a:pt x="19825" y="4154"/>
                    <a:pt x="19825" y="4154"/>
                  </a:cubicBezTo>
                  <a:lnTo>
                    <a:pt x="1825" y="4154"/>
                  </a:lnTo>
                  <a:close/>
                </a:path>
              </a:pathLst>
            </a:custGeom>
            <a:solidFill>
              <a:srgbClr val="8EB4E3"/>
            </a:solidFill>
            <a:ln w="12700">
              <a:noFill/>
              <a:miter lim="400000"/>
            </a:ln>
          </p:spPr>
          <p:txBody>
            <a:bodyPr lIns="121919" tIns="121919" rIns="121919" bIns="121919" anchor="ctr"/>
            <a:lstStyle/>
            <a:p>
              <a:endParaRPr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7171D63-93D7-E890-0B1E-9E1E050E8F65}"/>
                </a:ext>
              </a:extLst>
            </p:cNvPr>
            <p:cNvSpPr/>
            <p:nvPr/>
          </p:nvSpPr>
          <p:spPr>
            <a:xfrm>
              <a:off x="14554843" y="7633330"/>
              <a:ext cx="1343025" cy="1037511"/>
            </a:xfrm>
            <a:prstGeom prst="rect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F6C8A1E-00C8-FCB8-1C95-807CA7DE9751}"/>
              </a:ext>
            </a:extLst>
          </p:cNvPr>
          <p:cNvCxnSpPr>
            <a:cxnSpLocks/>
          </p:cNvCxnSpPr>
          <p:nvPr/>
        </p:nvCxnSpPr>
        <p:spPr>
          <a:xfrm flipV="1">
            <a:off x="14775688" y="5170591"/>
            <a:ext cx="0" cy="1518908"/>
          </a:xfrm>
          <a:prstGeom prst="line">
            <a:avLst/>
          </a:prstGeom>
          <a:ln w="53975">
            <a:solidFill>
              <a:srgbClr val="40404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172C642-12CC-BE0F-C5E4-EA4B2F5D0A4D}"/>
              </a:ext>
            </a:extLst>
          </p:cNvPr>
          <p:cNvGrpSpPr/>
          <p:nvPr/>
        </p:nvGrpSpPr>
        <p:grpSpPr>
          <a:xfrm>
            <a:off x="13735578" y="7173074"/>
            <a:ext cx="2074288" cy="1623823"/>
            <a:chOff x="12649200" y="2046966"/>
            <a:chExt cx="1328927" cy="962934"/>
          </a:xfrm>
        </p:grpSpPr>
        <p:pic>
          <p:nvPicPr>
            <p:cNvPr id="130" name="Graphic 129" descr="Binary outline">
              <a:extLst>
                <a:ext uri="{FF2B5EF4-FFF2-40B4-BE49-F238E27FC236}">
                  <a16:creationId xmlns:a16="http://schemas.microsoft.com/office/drawing/2014/main" id="{EB7020B5-B836-1B55-284C-CDD70A322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2649200" y="2046966"/>
              <a:ext cx="505734" cy="505734"/>
            </a:xfrm>
            <a:prstGeom prst="rect">
              <a:avLst/>
            </a:prstGeom>
          </p:spPr>
        </p:pic>
        <p:pic>
          <p:nvPicPr>
            <p:cNvPr id="131" name="Graphic 130" descr="Binary outline">
              <a:extLst>
                <a:ext uri="{FF2B5EF4-FFF2-40B4-BE49-F238E27FC236}">
                  <a16:creationId xmlns:a16="http://schemas.microsoft.com/office/drawing/2014/main" id="{3D33BB2A-62AA-78BF-27A7-BFD4F3FF2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3057866" y="2046966"/>
              <a:ext cx="505734" cy="505734"/>
            </a:xfrm>
            <a:prstGeom prst="rect">
              <a:avLst/>
            </a:prstGeom>
          </p:spPr>
        </p:pic>
        <p:pic>
          <p:nvPicPr>
            <p:cNvPr id="132" name="Graphic 131" descr="Binary outline">
              <a:extLst>
                <a:ext uri="{FF2B5EF4-FFF2-40B4-BE49-F238E27FC236}">
                  <a16:creationId xmlns:a16="http://schemas.microsoft.com/office/drawing/2014/main" id="{69599159-B020-7730-31A9-738EF212A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2649200" y="2504166"/>
              <a:ext cx="505734" cy="505734"/>
            </a:xfrm>
            <a:prstGeom prst="rect">
              <a:avLst/>
            </a:prstGeom>
          </p:spPr>
        </p:pic>
        <p:pic>
          <p:nvPicPr>
            <p:cNvPr id="133" name="Graphic 132" descr="Binary outline">
              <a:extLst>
                <a:ext uri="{FF2B5EF4-FFF2-40B4-BE49-F238E27FC236}">
                  <a16:creationId xmlns:a16="http://schemas.microsoft.com/office/drawing/2014/main" id="{7214BDC9-0B9B-E4D0-4E74-DEB6473CA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3057866" y="2504166"/>
              <a:ext cx="505734" cy="505734"/>
            </a:xfrm>
            <a:prstGeom prst="rect">
              <a:avLst/>
            </a:prstGeom>
          </p:spPr>
        </p:pic>
        <p:pic>
          <p:nvPicPr>
            <p:cNvPr id="134" name="Graphic 133" descr="Binary outline">
              <a:extLst>
                <a:ext uri="{FF2B5EF4-FFF2-40B4-BE49-F238E27FC236}">
                  <a16:creationId xmlns:a16="http://schemas.microsoft.com/office/drawing/2014/main" id="{C992B9DF-EA9F-3CB5-FF16-CE7926DF5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3472393" y="2046966"/>
              <a:ext cx="505734" cy="505734"/>
            </a:xfrm>
            <a:prstGeom prst="rect">
              <a:avLst/>
            </a:prstGeom>
          </p:spPr>
        </p:pic>
        <p:pic>
          <p:nvPicPr>
            <p:cNvPr id="135" name="Graphic 134" descr="Binary outline">
              <a:extLst>
                <a:ext uri="{FF2B5EF4-FFF2-40B4-BE49-F238E27FC236}">
                  <a16:creationId xmlns:a16="http://schemas.microsoft.com/office/drawing/2014/main" id="{594361A7-6E7B-F2E0-1D71-C6B8848D1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3472393" y="2504166"/>
              <a:ext cx="505734" cy="505734"/>
            </a:xfrm>
            <a:prstGeom prst="rect">
              <a:avLst/>
            </a:prstGeom>
          </p:spPr>
        </p:pic>
      </p:grpSp>
      <p:pic>
        <p:nvPicPr>
          <p:cNvPr id="143" name="Graphic 142" descr="Beaker outline">
            <a:extLst>
              <a:ext uri="{FF2B5EF4-FFF2-40B4-BE49-F238E27FC236}">
                <a16:creationId xmlns:a16="http://schemas.microsoft.com/office/drawing/2014/main" id="{D53353BC-ED21-5086-D127-D69099A4150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325952">
            <a:off x="15482584" y="2947684"/>
            <a:ext cx="914400" cy="914400"/>
          </a:xfrm>
          <a:prstGeom prst="rect">
            <a:avLst/>
          </a:prstGeom>
        </p:spPr>
      </p:pic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72CF4D82-827E-4521-CE4F-4241D7AEDC31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8B13E479-AA87-96F0-A64C-B586EC988391}"/>
              </a:ext>
            </a:extLst>
          </p:cNvPr>
          <p:cNvSpPr/>
          <p:nvPr/>
        </p:nvSpPr>
        <p:spPr>
          <a:xfrm>
            <a:off x="0" y="751779"/>
            <a:ext cx="18288000" cy="1662957"/>
          </a:xfrm>
          <a:custGeom>
            <a:avLst/>
            <a:gdLst/>
            <a:ahLst/>
            <a:cxnLst/>
            <a:rect l="l" t="t" r="r" b="b"/>
            <a:pathLst>
              <a:path w="4936713" h="227113">
                <a:moveTo>
                  <a:pt x="0" y="0"/>
                </a:moveTo>
                <a:lnTo>
                  <a:pt x="4936713" y="0"/>
                </a:lnTo>
                <a:lnTo>
                  <a:pt x="4936713" y="227113"/>
                </a:lnTo>
                <a:lnTo>
                  <a:pt x="0" y="227113"/>
                </a:lnTo>
                <a:close/>
              </a:path>
            </a:pathLst>
          </a:custGeom>
          <a:solidFill>
            <a:srgbClr val="D3D9E2"/>
          </a:solidFill>
        </p:spPr>
        <p:txBody>
          <a:bodyPr/>
          <a:lstStyle/>
          <a:p>
            <a:endParaRPr lang="en-DK"/>
          </a:p>
        </p:txBody>
      </p:sp>
      <p:sp>
        <p:nvSpPr>
          <p:cNvPr id="3" name="TextBox 3"/>
          <p:cNvSpPr txBox="1"/>
          <p:nvPr/>
        </p:nvSpPr>
        <p:spPr>
          <a:xfrm>
            <a:off x="1070780" y="7098231"/>
            <a:ext cx="6531685" cy="2240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Omics Data</a:t>
            </a: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i.e. genomics, proteomics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(Ultra) high-dimensional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Needs a lot of preprocessing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9399" y="2843959"/>
            <a:ext cx="5635896" cy="3394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Measurements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i.e. height, weight, heart rate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Can usually be represented as a number or a category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Typically low dimensional, but </a:t>
            </a:r>
            <a:r>
              <a:rPr lang="en-US" sz="2400" i="1" dirty="0">
                <a:solidFill>
                  <a:srgbClr val="404040"/>
                </a:solidFill>
                <a:latin typeface="Montserrat" pitchFamily="2" charset="77"/>
              </a:rPr>
              <a:t>wearables</a:t>
            </a: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 are changing that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18412" y="7124700"/>
            <a:ext cx="6102835" cy="224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Descriptive Data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i.e. patient journals, registry data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Highly person-sensitive</a:t>
            </a: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Not easily standardized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18412" y="3429561"/>
            <a:ext cx="5301552" cy="2817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Survey Data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Can be descriptive, numeric or categorical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Relies on reporting, i.e. very prone to bias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59DA709C-6AE7-A00C-0AA6-E54DE7E75830}"/>
              </a:ext>
            </a:extLst>
          </p:cNvPr>
          <p:cNvSpPr txBox="1"/>
          <p:nvPr/>
        </p:nvSpPr>
        <p:spPr>
          <a:xfrm>
            <a:off x="6408469" y="1080000"/>
            <a:ext cx="5250532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DATA TYPES</a:t>
            </a: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845C70F-AE5E-1BF1-52D2-C6346E94F79F}"/>
              </a:ext>
            </a:extLst>
          </p:cNvPr>
          <p:cNvSpPr txBox="1"/>
          <p:nvPr/>
        </p:nvSpPr>
        <p:spPr>
          <a:xfrm>
            <a:off x="4662123" y="5137468"/>
            <a:ext cx="65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300" b="1">
                <a:solidFill>
                  <a:srgbClr val="C6D6D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endParaRPr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1EFA522-8539-B5ED-BF74-14565EEB6D29}"/>
              </a:ext>
            </a:extLst>
          </p:cNvPr>
          <p:cNvGrpSpPr>
            <a:grpSpLocks noChangeAspect="1"/>
          </p:cNvGrpSpPr>
          <p:nvPr/>
        </p:nvGrpSpPr>
        <p:grpSpPr>
          <a:xfrm>
            <a:off x="6644631" y="3690730"/>
            <a:ext cx="5248576" cy="5252308"/>
            <a:chOff x="7504398" y="3946525"/>
            <a:chExt cx="4234028" cy="4237039"/>
          </a:xfrm>
        </p:grpSpPr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AE89C7AB-37F6-9C8F-2BAB-8EBA1CC252D3}"/>
                </a:ext>
              </a:extLst>
            </p:cNvPr>
            <p:cNvSpPr/>
            <p:nvPr/>
          </p:nvSpPr>
          <p:spPr>
            <a:xfrm>
              <a:off x="9690550" y="3946525"/>
              <a:ext cx="2046298" cy="2439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2" h="21600" extrusionOk="0">
                  <a:moveTo>
                    <a:pt x="16850" y="18427"/>
                  </a:moveTo>
                  <a:cubicBezTo>
                    <a:pt x="21600" y="14208"/>
                    <a:pt x="21600" y="7356"/>
                    <a:pt x="16850" y="3137"/>
                  </a:cubicBezTo>
                  <a:cubicBezTo>
                    <a:pt x="14576" y="1118"/>
                    <a:pt x="11531" y="0"/>
                    <a:pt x="8242" y="0"/>
                  </a:cubicBezTo>
                  <a:cubicBezTo>
                    <a:pt x="5156" y="0"/>
                    <a:pt x="2274" y="1010"/>
                    <a:pt x="0" y="2849"/>
                  </a:cubicBezTo>
                  <a:cubicBezTo>
                    <a:pt x="2274" y="5012"/>
                    <a:pt x="3492" y="7825"/>
                    <a:pt x="3492" y="10782"/>
                  </a:cubicBezTo>
                  <a:cubicBezTo>
                    <a:pt x="3492" y="13775"/>
                    <a:pt x="2274" y="16552"/>
                    <a:pt x="0" y="18715"/>
                  </a:cubicBezTo>
                  <a:cubicBezTo>
                    <a:pt x="2274" y="20590"/>
                    <a:pt x="5156" y="21600"/>
                    <a:pt x="8242" y="21600"/>
                  </a:cubicBezTo>
                  <a:cubicBezTo>
                    <a:pt x="11531" y="21600"/>
                    <a:pt x="14576" y="20482"/>
                    <a:pt x="16850" y="18427"/>
                  </a:cubicBezTo>
                  <a:close/>
                </a:path>
              </a:pathLst>
            </a:custGeom>
            <a:solidFill>
              <a:srgbClr val="71B5CB"/>
            </a:solidFill>
            <a:ln w="12700">
              <a:miter lim="400000"/>
            </a:ln>
          </p:spPr>
          <p:txBody>
            <a:bodyPr lIns="45719" rIns="45719"/>
            <a:lstStyle/>
            <a:p>
              <a:pPr algn="ctr"/>
              <a:endParaRPr dirty="0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807A992-1F92-6A62-F445-350D4F3B78DB}"/>
                </a:ext>
              </a:extLst>
            </p:cNvPr>
            <p:cNvSpPr/>
            <p:nvPr/>
          </p:nvSpPr>
          <p:spPr>
            <a:xfrm>
              <a:off x="9300025" y="6134100"/>
              <a:ext cx="2438401" cy="2049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2" y="3693"/>
                  </a:moveTo>
                  <a:cubicBezTo>
                    <a:pt x="7825" y="3693"/>
                    <a:pt x="5012" y="2405"/>
                    <a:pt x="2849" y="0"/>
                  </a:cubicBezTo>
                  <a:cubicBezTo>
                    <a:pt x="1010" y="2362"/>
                    <a:pt x="0" y="5454"/>
                    <a:pt x="0" y="8717"/>
                  </a:cubicBezTo>
                  <a:cubicBezTo>
                    <a:pt x="0" y="12153"/>
                    <a:pt x="1118" y="15416"/>
                    <a:pt x="3173" y="17821"/>
                  </a:cubicBezTo>
                  <a:cubicBezTo>
                    <a:pt x="5193" y="20269"/>
                    <a:pt x="7897" y="21600"/>
                    <a:pt x="10782" y="21600"/>
                  </a:cubicBezTo>
                  <a:cubicBezTo>
                    <a:pt x="13703" y="21600"/>
                    <a:pt x="16407" y="20269"/>
                    <a:pt x="18427" y="17821"/>
                  </a:cubicBezTo>
                  <a:cubicBezTo>
                    <a:pt x="20482" y="15416"/>
                    <a:pt x="21600" y="12153"/>
                    <a:pt x="21600" y="8717"/>
                  </a:cubicBezTo>
                  <a:cubicBezTo>
                    <a:pt x="21600" y="5454"/>
                    <a:pt x="20590" y="2362"/>
                    <a:pt x="18751" y="0"/>
                  </a:cubicBezTo>
                  <a:cubicBezTo>
                    <a:pt x="16588" y="2405"/>
                    <a:pt x="13775" y="3693"/>
                    <a:pt x="10782" y="3693"/>
                  </a:cubicBezTo>
                  <a:close/>
                </a:path>
              </a:pathLst>
            </a:custGeom>
            <a:solidFill>
              <a:srgbClr val="EDC07B"/>
            </a:solidFill>
            <a:ln w="12700">
              <a:miter lim="400000"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4519848-DB8E-322B-0F6D-0F9F7AF60FFB}"/>
                </a:ext>
              </a:extLst>
            </p:cNvPr>
            <p:cNvSpPr/>
            <p:nvPr/>
          </p:nvSpPr>
          <p:spPr>
            <a:xfrm>
              <a:off x="7504564" y="5741987"/>
              <a:ext cx="2047875" cy="2441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79" y="18427"/>
                  </a:moveTo>
                  <a:cubicBezTo>
                    <a:pt x="6184" y="20482"/>
                    <a:pt x="9404" y="21600"/>
                    <a:pt x="12840" y="21600"/>
                  </a:cubicBezTo>
                  <a:cubicBezTo>
                    <a:pt x="16146" y="21600"/>
                    <a:pt x="19195" y="20590"/>
                    <a:pt x="21600" y="18715"/>
                  </a:cubicBezTo>
                  <a:cubicBezTo>
                    <a:pt x="19195" y="16552"/>
                    <a:pt x="17864" y="13775"/>
                    <a:pt x="17864" y="10782"/>
                  </a:cubicBezTo>
                  <a:cubicBezTo>
                    <a:pt x="17864" y="7825"/>
                    <a:pt x="19195" y="5012"/>
                    <a:pt x="21600" y="2849"/>
                  </a:cubicBezTo>
                  <a:cubicBezTo>
                    <a:pt x="19195" y="1010"/>
                    <a:pt x="16146" y="0"/>
                    <a:pt x="12840" y="0"/>
                  </a:cubicBezTo>
                  <a:cubicBezTo>
                    <a:pt x="9404" y="0"/>
                    <a:pt x="6184" y="1118"/>
                    <a:pt x="3779" y="3137"/>
                  </a:cubicBezTo>
                  <a:cubicBezTo>
                    <a:pt x="1331" y="5193"/>
                    <a:pt x="0" y="7897"/>
                    <a:pt x="0" y="10782"/>
                  </a:cubicBezTo>
                  <a:cubicBezTo>
                    <a:pt x="0" y="13667"/>
                    <a:pt x="1331" y="16407"/>
                    <a:pt x="3779" y="18427"/>
                  </a:cubicBezTo>
                  <a:close/>
                </a:path>
              </a:pathLst>
            </a:custGeom>
            <a:solidFill>
              <a:srgbClr val="B8BFFF"/>
            </a:solidFill>
            <a:ln w="12700">
              <a:miter lim="400000"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5B68B60A-D3F7-3321-EE0E-4E4078059A23}"/>
                </a:ext>
              </a:extLst>
            </p:cNvPr>
            <p:cNvSpPr/>
            <p:nvPr/>
          </p:nvSpPr>
          <p:spPr>
            <a:xfrm>
              <a:off x="7504398" y="3946525"/>
              <a:ext cx="2438565" cy="2047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9" h="21600" extrusionOk="0">
                  <a:moveTo>
                    <a:pt x="10291" y="0"/>
                  </a:moveTo>
                  <a:cubicBezTo>
                    <a:pt x="7539" y="0"/>
                    <a:pt x="4959" y="1331"/>
                    <a:pt x="3033" y="3736"/>
                  </a:cubicBezTo>
                  <a:cubicBezTo>
                    <a:pt x="-922" y="8631"/>
                    <a:pt x="-991" y="16533"/>
                    <a:pt x="2724" y="21600"/>
                  </a:cubicBezTo>
                  <a:cubicBezTo>
                    <a:pt x="4787" y="19195"/>
                    <a:pt x="7470" y="17864"/>
                    <a:pt x="10291" y="17864"/>
                  </a:cubicBezTo>
                  <a:cubicBezTo>
                    <a:pt x="13145" y="17864"/>
                    <a:pt x="15828" y="19195"/>
                    <a:pt x="17892" y="21600"/>
                  </a:cubicBezTo>
                  <a:cubicBezTo>
                    <a:pt x="19646" y="19195"/>
                    <a:pt x="20609" y="16103"/>
                    <a:pt x="20609" y="12840"/>
                  </a:cubicBezTo>
                  <a:cubicBezTo>
                    <a:pt x="20609" y="9404"/>
                    <a:pt x="19543" y="6184"/>
                    <a:pt x="17582" y="3736"/>
                  </a:cubicBezTo>
                  <a:cubicBezTo>
                    <a:pt x="15656" y="1331"/>
                    <a:pt x="13077" y="0"/>
                    <a:pt x="10291" y="0"/>
                  </a:cubicBezTo>
                  <a:close/>
                </a:path>
              </a:pathLst>
            </a:custGeom>
            <a:solidFill>
              <a:srgbClr val="8CC9B1"/>
            </a:solidFill>
            <a:ln w="12700">
              <a:miter lim="400000"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6F39003D-0991-2624-46C1-E7A72A4FA2A1}"/>
                </a:ext>
              </a:extLst>
            </p:cNvPr>
            <p:cNvSpPr txBox="1"/>
            <p:nvPr/>
          </p:nvSpPr>
          <p:spPr>
            <a:xfrm>
              <a:off x="8008138" y="6640427"/>
              <a:ext cx="1012532" cy="6951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4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sz="2800" dirty="0"/>
                <a:t>OMICS</a:t>
              </a:r>
            </a:p>
            <a:p>
              <a:pPr algn="ctr"/>
              <a:r>
                <a:rPr lang="en-US" sz="2800" dirty="0"/>
                <a:t>DATA</a:t>
              </a:r>
              <a:endParaRPr sz="2800" dirty="0"/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78A5DE0C-37E9-B8A0-6497-EADAC8D944E5}"/>
                </a:ext>
              </a:extLst>
            </p:cNvPr>
            <p:cNvSpPr txBox="1"/>
            <p:nvPr/>
          </p:nvSpPr>
          <p:spPr>
            <a:xfrm>
              <a:off x="10128752" y="4848162"/>
              <a:ext cx="1232365" cy="6951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4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pPr algn="ctr"/>
              <a:r>
                <a:rPr lang="en-US" sz="2800" dirty="0"/>
                <a:t>SURVEY</a:t>
              </a:r>
            </a:p>
            <a:p>
              <a:pPr algn="ctr"/>
              <a:r>
                <a:rPr lang="en-US" sz="2800" dirty="0"/>
                <a:t>DATA</a:t>
              </a:r>
              <a:endParaRPr sz="2800" dirty="0"/>
            </a:p>
          </p:txBody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DA7B53D6-DA5A-1E5F-A1D6-854FCDBCD0FD}"/>
                </a:ext>
              </a:extLst>
            </p:cNvPr>
            <p:cNvSpPr txBox="1"/>
            <p:nvPr/>
          </p:nvSpPr>
          <p:spPr>
            <a:xfrm>
              <a:off x="7643045" y="4872125"/>
              <a:ext cx="2229378" cy="3227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4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pPr algn="ctr"/>
              <a:r>
                <a:rPr lang="en-US" sz="2600" dirty="0"/>
                <a:t>MEASUREMENT</a:t>
              </a:r>
              <a:endParaRPr sz="2600" dirty="0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06A0D5A0-A488-A178-B446-A233643183C4}"/>
                </a:ext>
              </a:extLst>
            </p:cNvPr>
            <p:cNvSpPr txBox="1"/>
            <p:nvPr/>
          </p:nvSpPr>
          <p:spPr>
            <a:xfrm>
              <a:off x="9509754" y="6823023"/>
              <a:ext cx="2032821" cy="6951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4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sz="2800" dirty="0"/>
                <a:t>DESCRIPTIVE</a:t>
              </a:r>
            </a:p>
            <a:p>
              <a:pPr algn="ctr"/>
              <a:r>
                <a:rPr lang="en-US" sz="2800" dirty="0"/>
                <a:t>DATA</a:t>
              </a:r>
            </a:p>
          </p:txBody>
        </p:sp>
      </p:grp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50E2E803-67B6-A1D2-50A2-B1535B544E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5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">
            <a:extLst>
              <a:ext uri="{FF2B5EF4-FFF2-40B4-BE49-F238E27FC236}">
                <a16:creationId xmlns:a16="http://schemas.microsoft.com/office/drawing/2014/main" id="{7013A2E8-2187-1D7D-09AC-7D6E39E401C4}"/>
              </a:ext>
            </a:extLst>
          </p:cNvPr>
          <p:cNvSpPr/>
          <p:nvPr/>
        </p:nvSpPr>
        <p:spPr>
          <a:xfrm>
            <a:off x="0" y="558752"/>
            <a:ext cx="18288000" cy="1985611"/>
          </a:xfrm>
          <a:custGeom>
            <a:avLst/>
            <a:gdLst/>
            <a:ahLst/>
            <a:cxnLst/>
            <a:rect l="l" t="t" r="r" b="b"/>
            <a:pathLst>
              <a:path w="220314" h="2861297">
                <a:moveTo>
                  <a:pt x="0" y="0"/>
                </a:moveTo>
                <a:lnTo>
                  <a:pt x="220314" y="0"/>
                </a:lnTo>
                <a:lnTo>
                  <a:pt x="220314" y="2861297"/>
                </a:lnTo>
                <a:lnTo>
                  <a:pt x="0" y="2861297"/>
                </a:lnTo>
                <a:close/>
              </a:path>
            </a:pathLst>
          </a:custGeom>
          <a:solidFill>
            <a:srgbClr val="D3D9E2">
              <a:alpha val="83922"/>
            </a:srgbClr>
          </a:solidFill>
        </p:spPr>
        <p:txBody>
          <a:bodyPr/>
          <a:lstStyle/>
          <a:p>
            <a:endParaRPr lang="en-DK"/>
          </a:p>
        </p:txBody>
      </p:sp>
      <p:sp>
        <p:nvSpPr>
          <p:cNvPr id="9" name="TextBox 9"/>
          <p:cNvSpPr txBox="1"/>
          <p:nvPr/>
        </p:nvSpPr>
        <p:spPr>
          <a:xfrm>
            <a:off x="3548903" y="1080000"/>
            <a:ext cx="12017244" cy="921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A LITTLE TERMINOLOGY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8171" y="2933700"/>
            <a:ext cx="9864629" cy="6292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How many observations? </a:t>
            </a:r>
          </a:p>
          <a:p>
            <a:pPr marL="914400" lvl="1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04040"/>
                </a:solidFill>
                <a:latin typeface="Montserrat"/>
              </a:rPr>
              <a:t>Observation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 is the entity whose properties were collected, i.e. a patient, a cell, a tissue sample</a:t>
            </a:r>
          </a:p>
          <a:p>
            <a:pPr marL="914400" lvl="1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Which properties were measured? </a:t>
            </a:r>
          </a:p>
          <a:p>
            <a:pPr marL="914400" lvl="1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i.e. blood pressure, smoker/non-smoker, gene expression. Also called: </a:t>
            </a:r>
            <a:r>
              <a:rPr lang="en-US" sz="2800" b="1" dirty="0">
                <a:solidFill>
                  <a:srgbClr val="404040"/>
                </a:solidFill>
                <a:latin typeface="Montserrat"/>
              </a:rPr>
              <a:t>Features or Variables.</a:t>
            </a:r>
          </a:p>
          <a:p>
            <a:pPr lvl="1">
              <a:lnSpc>
                <a:spcPts val="4480"/>
              </a:lnSpc>
            </a:pPr>
            <a:endParaRPr lang="en-US" sz="2800" b="1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What is the </a:t>
            </a:r>
            <a:r>
              <a:rPr lang="en-US" sz="2800" b="1" u="sng" dirty="0">
                <a:solidFill>
                  <a:srgbClr val="404040"/>
                </a:solidFill>
                <a:latin typeface="Montserrat"/>
              </a:rPr>
              <a:t>outcome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 variable(s) and which are </a:t>
            </a:r>
            <a:r>
              <a:rPr lang="en-US" sz="2800" b="1" u="sng" dirty="0">
                <a:solidFill>
                  <a:srgbClr val="404040"/>
                </a:solidFill>
                <a:latin typeface="Montserrat"/>
              </a:rPr>
              <a:t>explanatory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 variables? </a:t>
            </a: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</p:txBody>
      </p:sp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8A88EF78-CD25-EB76-7DCC-82152A9D68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0E3BE8C-E83A-E11D-195B-B53DF218C666}"/>
              </a:ext>
            </a:extLst>
          </p:cNvPr>
          <p:cNvGrpSpPr/>
          <p:nvPr/>
        </p:nvGrpSpPr>
        <p:grpSpPr>
          <a:xfrm>
            <a:off x="12344400" y="3695700"/>
            <a:ext cx="3395685" cy="5169099"/>
            <a:chOff x="13281308" y="3303603"/>
            <a:chExt cx="2202088" cy="3440096"/>
          </a:xfrm>
        </p:grpSpPr>
        <p:sp>
          <p:nvSpPr>
            <p:cNvPr id="4" name="Скругленный прямоугольник 86">
              <a:extLst>
                <a:ext uri="{FF2B5EF4-FFF2-40B4-BE49-F238E27FC236}">
                  <a16:creationId xmlns:a16="http://schemas.microsoft.com/office/drawing/2014/main" id="{FCE44053-1A6D-C888-B229-75DD32E70DA6}"/>
                </a:ext>
              </a:extLst>
            </p:cNvPr>
            <p:cNvSpPr/>
            <p:nvPr/>
          </p:nvSpPr>
          <p:spPr>
            <a:xfrm rot="5400000" flipH="1">
              <a:off x="13911771" y="3695994"/>
              <a:ext cx="941163" cy="2202087"/>
            </a:xfrm>
            <a:prstGeom prst="roundRect">
              <a:avLst>
                <a:gd name="adj" fmla="val 4918"/>
              </a:avLst>
            </a:prstGeom>
            <a:solidFill>
              <a:srgbClr val="A4D2B4"/>
            </a:solidFill>
            <a:ln w="12700">
              <a:miter lim="400000"/>
            </a:ln>
            <a:effectLst/>
          </p:spPr>
          <p:txBody>
            <a:bodyPr lIns="45719" rIns="45719" anchor="ctr"/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5" name="Скругленный прямоугольник 88">
              <a:extLst>
                <a:ext uri="{FF2B5EF4-FFF2-40B4-BE49-F238E27FC236}">
                  <a16:creationId xmlns:a16="http://schemas.microsoft.com/office/drawing/2014/main" id="{0E27FBAB-64EE-6F51-EF27-3B480093A444}"/>
                </a:ext>
              </a:extLst>
            </p:cNvPr>
            <p:cNvSpPr/>
            <p:nvPr/>
          </p:nvSpPr>
          <p:spPr>
            <a:xfrm rot="5400000" flipH="1">
              <a:off x="14140058" y="2444853"/>
              <a:ext cx="484587" cy="2202087"/>
            </a:xfrm>
            <a:prstGeom prst="roundRect">
              <a:avLst>
                <a:gd name="adj" fmla="val 9553"/>
              </a:avLst>
            </a:prstGeom>
            <a:solidFill>
              <a:srgbClr val="8EB4E3"/>
            </a:solidFill>
            <a:ln w="12700">
              <a:miter lim="400000"/>
            </a:ln>
            <a:effectLst/>
          </p:spPr>
          <p:txBody>
            <a:bodyPr lIns="45719" rIns="45719" anchor="ctr"/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17" name="Group">
              <a:extLst>
                <a:ext uri="{FF2B5EF4-FFF2-40B4-BE49-F238E27FC236}">
                  <a16:creationId xmlns:a16="http://schemas.microsoft.com/office/drawing/2014/main" id="{196AE044-F97E-7FB2-35D8-54ECDEA58468}"/>
                </a:ext>
              </a:extLst>
            </p:cNvPr>
            <p:cNvGrpSpPr/>
            <p:nvPr/>
          </p:nvGrpSpPr>
          <p:grpSpPr>
            <a:xfrm>
              <a:off x="13657691" y="3427642"/>
              <a:ext cx="1449322" cy="240045"/>
              <a:chOff x="0" y="0"/>
              <a:chExt cx="2266740" cy="375428"/>
            </a:xfrm>
          </p:grpSpPr>
          <p:sp>
            <p:nvSpPr>
              <p:cNvPr id="18" name="Square">
                <a:extLst>
                  <a:ext uri="{FF2B5EF4-FFF2-40B4-BE49-F238E27FC236}">
                    <a16:creationId xmlns:a16="http://schemas.microsoft.com/office/drawing/2014/main" id="{EBE9500B-0D5C-904D-B2B2-DB0B472CC47C}"/>
                  </a:ext>
                </a:extLst>
              </p:cNvPr>
              <p:cNvSpPr/>
              <p:nvPr/>
            </p:nvSpPr>
            <p:spPr>
              <a:xfrm>
                <a:off x="0" y="0"/>
                <a:ext cx="377791" cy="375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234C5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" name="Square">
                <a:extLst>
                  <a:ext uri="{FF2B5EF4-FFF2-40B4-BE49-F238E27FC236}">
                    <a16:creationId xmlns:a16="http://schemas.microsoft.com/office/drawing/2014/main" id="{D0F2DF33-9D32-1E85-0369-1D9E3612869E}"/>
                  </a:ext>
                </a:extLst>
              </p:cNvPr>
              <p:cNvSpPr/>
              <p:nvPr/>
            </p:nvSpPr>
            <p:spPr>
              <a:xfrm>
                <a:off x="377790" y="0"/>
                <a:ext cx="377791" cy="375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234C5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" name="Square">
                <a:extLst>
                  <a:ext uri="{FF2B5EF4-FFF2-40B4-BE49-F238E27FC236}">
                    <a16:creationId xmlns:a16="http://schemas.microsoft.com/office/drawing/2014/main" id="{F535740C-1FA3-279B-64E7-F4782D452B4C}"/>
                  </a:ext>
                </a:extLst>
              </p:cNvPr>
              <p:cNvSpPr/>
              <p:nvPr/>
            </p:nvSpPr>
            <p:spPr>
              <a:xfrm>
                <a:off x="755580" y="0"/>
                <a:ext cx="377791" cy="375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234C5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" name="Square">
                <a:extLst>
                  <a:ext uri="{FF2B5EF4-FFF2-40B4-BE49-F238E27FC236}">
                    <a16:creationId xmlns:a16="http://schemas.microsoft.com/office/drawing/2014/main" id="{7F4F6E6B-8FE9-DF5B-FF28-C0405296CF69}"/>
                  </a:ext>
                </a:extLst>
              </p:cNvPr>
              <p:cNvSpPr/>
              <p:nvPr/>
            </p:nvSpPr>
            <p:spPr>
              <a:xfrm>
                <a:off x="1133370" y="0"/>
                <a:ext cx="377791" cy="375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234C5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" name="Square">
                <a:extLst>
                  <a:ext uri="{FF2B5EF4-FFF2-40B4-BE49-F238E27FC236}">
                    <a16:creationId xmlns:a16="http://schemas.microsoft.com/office/drawing/2014/main" id="{2D380E9B-6900-6BE0-194E-0E5587436C82}"/>
                  </a:ext>
                </a:extLst>
              </p:cNvPr>
              <p:cNvSpPr/>
              <p:nvPr/>
            </p:nvSpPr>
            <p:spPr>
              <a:xfrm>
                <a:off x="1511160" y="0"/>
                <a:ext cx="377791" cy="375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234C5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3" name="Square">
                <a:extLst>
                  <a:ext uri="{FF2B5EF4-FFF2-40B4-BE49-F238E27FC236}">
                    <a16:creationId xmlns:a16="http://schemas.microsoft.com/office/drawing/2014/main" id="{89EA3884-178C-B678-C177-F3B028C20FEE}"/>
                  </a:ext>
                </a:extLst>
              </p:cNvPr>
              <p:cNvSpPr/>
              <p:nvPr/>
            </p:nvSpPr>
            <p:spPr>
              <a:xfrm>
                <a:off x="1888950" y="0"/>
                <a:ext cx="377791" cy="375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234C5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4" name="Group">
              <a:extLst>
                <a:ext uri="{FF2B5EF4-FFF2-40B4-BE49-F238E27FC236}">
                  <a16:creationId xmlns:a16="http://schemas.microsoft.com/office/drawing/2014/main" id="{A840E514-0ED1-104B-9950-B8DA5EFAE131}"/>
                </a:ext>
              </a:extLst>
            </p:cNvPr>
            <p:cNvGrpSpPr/>
            <p:nvPr/>
          </p:nvGrpSpPr>
          <p:grpSpPr>
            <a:xfrm>
              <a:off x="13744402" y="4427747"/>
              <a:ext cx="1265425" cy="738583"/>
              <a:chOff x="0" y="0"/>
              <a:chExt cx="1979124" cy="1155143"/>
            </a:xfrm>
          </p:grpSpPr>
          <p:sp>
            <p:nvSpPr>
              <p:cNvPr id="25" name="Square">
                <a:extLst>
                  <a:ext uri="{FF2B5EF4-FFF2-40B4-BE49-F238E27FC236}">
                    <a16:creationId xmlns:a16="http://schemas.microsoft.com/office/drawing/2014/main" id="{2031D50F-6B75-A625-125D-18259E9702D7}"/>
                  </a:ext>
                </a:extLst>
              </p:cNvPr>
              <p:cNvSpPr/>
              <p:nvPr/>
            </p:nvSpPr>
            <p:spPr>
              <a:xfrm>
                <a:off x="0" y="0"/>
                <a:ext cx="395825" cy="3933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" name="Square">
                <a:extLst>
                  <a:ext uri="{FF2B5EF4-FFF2-40B4-BE49-F238E27FC236}">
                    <a16:creationId xmlns:a16="http://schemas.microsoft.com/office/drawing/2014/main" id="{B92876FC-0FBB-1269-B9AD-82CB97C0BBE5}"/>
                  </a:ext>
                </a:extLst>
              </p:cNvPr>
              <p:cNvSpPr/>
              <p:nvPr/>
            </p:nvSpPr>
            <p:spPr>
              <a:xfrm>
                <a:off x="395824" y="0"/>
                <a:ext cx="395826" cy="3933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7" name="Square">
                <a:extLst>
                  <a:ext uri="{FF2B5EF4-FFF2-40B4-BE49-F238E27FC236}">
                    <a16:creationId xmlns:a16="http://schemas.microsoft.com/office/drawing/2014/main" id="{42B67BB4-511A-2B69-DC03-ED4F98A627D6}"/>
                  </a:ext>
                </a:extLst>
              </p:cNvPr>
              <p:cNvSpPr/>
              <p:nvPr/>
            </p:nvSpPr>
            <p:spPr>
              <a:xfrm>
                <a:off x="791649" y="0"/>
                <a:ext cx="395826" cy="3933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8" name="Square">
                <a:extLst>
                  <a:ext uri="{FF2B5EF4-FFF2-40B4-BE49-F238E27FC236}">
                    <a16:creationId xmlns:a16="http://schemas.microsoft.com/office/drawing/2014/main" id="{1E3B785A-05B6-54F3-DBC2-C6C9A2A304E9}"/>
                  </a:ext>
                </a:extLst>
              </p:cNvPr>
              <p:cNvSpPr/>
              <p:nvPr/>
            </p:nvSpPr>
            <p:spPr>
              <a:xfrm>
                <a:off x="1187474" y="0"/>
                <a:ext cx="395826" cy="3933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9" name="Square">
                <a:extLst>
                  <a:ext uri="{FF2B5EF4-FFF2-40B4-BE49-F238E27FC236}">
                    <a16:creationId xmlns:a16="http://schemas.microsoft.com/office/drawing/2014/main" id="{014A78DA-C82A-1685-47C9-150ECACD48C4}"/>
                  </a:ext>
                </a:extLst>
              </p:cNvPr>
              <p:cNvSpPr/>
              <p:nvPr/>
            </p:nvSpPr>
            <p:spPr>
              <a:xfrm>
                <a:off x="1583299" y="0"/>
                <a:ext cx="395826" cy="3933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0" name="Square">
                <a:extLst>
                  <a:ext uri="{FF2B5EF4-FFF2-40B4-BE49-F238E27FC236}">
                    <a16:creationId xmlns:a16="http://schemas.microsoft.com/office/drawing/2014/main" id="{8BE4B4CF-4548-3267-F8A9-8FDA26E569E1}"/>
                  </a:ext>
                </a:extLst>
              </p:cNvPr>
              <p:cNvSpPr/>
              <p:nvPr/>
            </p:nvSpPr>
            <p:spPr>
              <a:xfrm>
                <a:off x="0" y="376374"/>
                <a:ext cx="395825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1" name="Square">
                <a:extLst>
                  <a:ext uri="{FF2B5EF4-FFF2-40B4-BE49-F238E27FC236}">
                    <a16:creationId xmlns:a16="http://schemas.microsoft.com/office/drawing/2014/main" id="{95719595-A11E-509C-9C49-5DB8AAB04D7B}"/>
                  </a:ext>
                </a:extLst>
              </p:cNvPr>
              <p:cNvSpPr/>
              <p:nvPr/>
            </p:nvSpPr>
            <p:spPr>
              <a:xfrm>
                <a:off x="395824" y="376374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Square">
                <a:extLst>
                  <a:ext uri="{FF2B5EF4-FFF2-40B4-BE49-F238E27FC236}">
                    <a16:creationId xmlns:a16="http://schemas.microsoft.com/office/drawing/2014/main" id="{D49B1E0E-362A-FF26-5CA8-516972AEC146}"/>
                  </a:ext>
                </a:extLst>
              </p:cNvPr>
              <p:cNvSpPr/>
              <p:nvPr/>
            </p:nvSpPr>
            <p:spPr>
              <a:xfrm>
                <a:off x="791649" y="376374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quare">
                <a:extLst>
                  <a:ext uri="{FF2B5EF4-FFF2-40B4-BE49-F238E27FC236}">
                    <a16:creationId xmlns:a16="http://schemas.microsoft.com/office/drawing/2014/main" id="{B968247D-7DB8-79DD-156B-A97B160BD29D}"/>
                  </a:ext>
                </a:extLst>
              </p:cNvPr>
              <p:cNvSpPr/>
              <p:nvPr/>
            </p:nvSpPr>
            <p:spPr>
              <a:xfrm>
                <a:off x="1187474" y="376374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Square">
                <a:extLst>
                  <a:ext uri="{FF2B5EF4-FFF2-40B4-BE49-F238E27FC236}">
                    <a16:creationId xmlns:a16="http://schemas.microsoft.com/office/drawing/2014/main" id="{ADF6FE04-6438-A88E-81C9-7B476B39D529}"/>
                  </a:ext>
                </a:extLst>
              </p:cNvPr>
              <p:cNvSpPr/>
              <p:nvPr/>
            </p:nvSpPr>
            <p:spPr>
              <a:xfrm>
                <a:off x="1583299" y="376374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Square">
                <a:extLst>
                  <a:ext uri="{FF2B5EF4-FFF2-40B4-BE49-F238E27FC236}">
                    <a16:creationId xmlns:a16="http://schemas.microsoft.com/office/drawing/2014/main" id="{72A0362B-68AC-E1CE-EE2B-C848CA5B285F}"/>
                  </a:ext>
                </a:extLst>
              </p:cNvPr>
              <p:cNvSpPr/>
              <p:nvPr/>
            </p:nvSpPr>
            <p:spPr>
              <a:xfrm>
                <a:off x="0" y="761792"/>
                <a:ext cx="395825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6" name="Square">
                <a:extLst>
                  <a:ext uri="{FF2B5EF4-FFF2-40B4-BE49-F238E27FC236}">
                    <a16:creationId xmlns:a16="http://schemas.microsoft.com/office/drawing/2014/main" id="{B2B40A30-6313-D9A4-C34A-ED738988EBE1}"/>
                  </a:ext>
                </a:extLst>
              </p:cNvPr>
              <p:cNvSpPr/>
              <p:nvPr/>
            </p:nvSpPr>
            <p:spPr>
              <a:xfrm>
                <a:off x="395824" y="761792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7" name="Square">
                <a:extLst>
                  <a:ext uri="{FF2B5EF4-FFF2-40B4-BE49-F238E27FC236}">
                    <a16:creationId xmlns:a16="http://schemas.microsoft.com/office/drawing/2014/main" id="{665A1226-35D5-4ED0-9F22-F3EED6718C65}"/>
                  </a:ext>
                </a:extLst>
              </p:cNvPr>
              <p:cNvSpPr/>
              <p:nvPr/>
            </p:nvSpPr>
            <p:spPr>
              <a:xfrm>
                <a:off x="791649" y="761792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8" name="Square">
                <a:extLst>
                  <a:ext uri="{FF2B5EF4-FFF2-40B4-BE49-F238E27FC236}">
                    <a16:creationId xmlns:a16="http://schemas.microsoft.com/office/drawing/2014/main" id="{8D459D81-2E70-CB2A-2FB2-0D7DB9716C9E}"/>
                  </a:ext>
                </a:extLst>
              </p:cNvPr>
              <p:cNvSpPr/>
              <p:nvPr/>
            </p:nvSpPr>
            <p:spPr>
              <a:xfrm>
                <a:off x="1187474" y="761792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9" name="Square">
                <a:extLst>
                  <a:ext uri="{FF2B5EF4-FFF2-40B4-BE49-F238E27FC236}">
                    <a16:creationId xmlns:a16="http://schemas.microsoft.com/office/drawing/2014/main" id="{64770A71-BD0B-D0DE-FC76-6163BD7DB41B}"/>
                  </a:ext>
                </a:extLst>
              </p:cNvPr>
              <p:cNvSpPr/>
              <p:nvPr/>
            </p:nvSpPr>
            <p:spPr>
              <a:xfrm>
                <a:off x="1583299" y="761792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80" name="Скругленный прямоугольник 85">
              <a:extLst>
                <a:ext uri="{FF2B5EF4-FFF2-40B4-BE49-F238E27FC236}">
                  <a16:creationId xmlns:a16="http://schemas.microsoft.com/office/drawing/2014/main" id="{B4D0635E-E93B-20C4-7DC1-3F6E9714E768}"/>
                </a:ext>
              </a:extLst>
            </p:cNvPr>
            <p:cNvSpPr/>
            <p:nvPr/>
          </p:nvSpPr>
          <p:spPr>
            <a:xfrm rot="5400000" flipH="1">
              <a:off x="13873645" y="5133949"/>
              <a:ext cx="1017413" cy="2202088"/>
            </a:xfrm>
            <a:prstGeom prst="roundRect">
              <a:avLst>
                <a:gd name="adj" fmla="val 4550"/>
              </a:avLst>
            </a:prstGeom>
            <a:solidFill>
              <a:srgbClr val="8EB5A3"/>
            </a:solidFill>
            <a:ln w="12700">
              <a:miter lim="400000"/>
            </a:ln>
            <a:effectLst/>
          </p:spPr>
          <p:txBody>
            <a:bodyPr lIns="45719" rIns="45719" anchor="ctr"/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81" name="Group">
              <a:extLst>
                <a:ext uri="{FF2B5EF4-FFF2-40B4-BE49-F238E27FC236}">
                  <a16:creationId xmlns:a16="http://schemas.microsoft.com/office/drawing/2014/main" id="{8770CA3C-18C7-E40A-C6B2-DA1508AF4004}"/>
                </a:ext>
              </a:extLst>
            </p:cNvPr>
            <p:cNvGrpSpPr/>
            <p:nvPr/>
          </p:nvGrpSpPr>
          <p:grpSpPr>
            <a:xfrm>
              <a:off x="13774372" y="5849461"/>
              <a:ext cx="1249923" cy="775788"/>
              <a:chOff x="0" y="0"/>
              <a:chExt cx="1954878" cy="1213331"/>
            </a:xfrm>
          </p:grpSpPr>
          <p:grpSp>
            <p:nvGrpSpPr>
              <p:cNvPr id="82" name="Group">
                <a:extLst>
                  <a:ext uri="{FF2B5EF4-FFF2-40B4-BE49-F238E27FC236}">
                    <a16:creationId xmlns:a16="http://schemas.microsoft.com/office/drawing/2014/main" id="{5BB50056-007A-EEA0-79CE-C4341BAD347A}"/>
                  </a:ext>
                </a:extLst>
              </p:cNvPr>
              <p:cNvGrpSpPr/>
              <p:nvPr/>
            </p:nvGrpSpPr>
            <p:grpSpPr>
              <a:xfrm>
                <a:off x="313959" y="0"/>
                <a:ext cx="1640920" cy="957746"/>
                <a:chOff x="0" y="0"/>
                <a:chExt cx="1640919" cy="957745"/>
              </a:xfrm>
            </p:grpSpPr>
            <p:sp>
              <p:nvSpPr>
                <p:cNvPr id="115" name="Square">
                  <a:extLst>
                    <a:ext uri="{FF2B5EF4-FFF2-40B4-BE49-F238E27FC236}">
                      <a16:creationId xmlns:a16="http://schemas.microsoft.com/office/drawing/2014/main" id="{2890908A-9E15-0D0B-50C4-3EB24226CA5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28184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6" name="Square">
                  <a:extLst>
                    <a:ext uri="{FF2B5EF4-FFF2-40B4-BE49-F238E27FC236}">
                      <a16:creationId xmlns:a16="http://schemas.microsoft.com/office/drawing/2014/main" id="{0D92AB8D-B211-7ED3-ABD6-299EB1F1292C}"/>
                    </a:ext>
                  </a:extLst>
                </p:cNvPr>
                <p:cNvSpPr/>
                <p:nvPr/>
              </p:nvSpPr>
              <p:spPr>
                <a:xfrm>
                  <a:off x="328183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7" name="Square">
                  <a:extLst>
                    <a:ext uri="{FF2B5EF4-FFF2-40B4-BE49-F238E27FC236}">
                      <a16:creationId xmlns:a16="http://schemas.microsoft.com/office/drawing/2014/main" id="{EDADD774-5658-F814-E3D7-2BA273ED45BC}"/>
                    </a:ext>
                  </a:extLst>
                </p:cNvPr>
                <p:cNvSpPr/>
                <p:nvPr/>
              </p:nvSpPr>
              <p:spPr>
                <a:xfrm>
                  <a:off x="656367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8" name="Square">
                  <a:extLst>
                    <a:ext uri="{FF2B5EF4-FFF2-40B4-BE49-F238E27FC236}">
                      <a16:creationId xmlns:a16="http://schemas.microsoft.com/office/drawing/2014/main" id="{7462D6C5-4C6F-5FB0-CFCD-19D80D54BAEA}"/>
                    </a:ext>
                  </a:extLst>
                </p:cNvPr>
                <p:cNvSpPr/>
                <p:nvPr/>
              </p:nvSpPr>
              <p:spPr>
                <a:xfrm>
                  <a:off x="984551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9" name="Square">
                  <a:extLst>
                    <a:ext uri="{FF2B5EF4-FFF2-40B4-BE49-F238E27FC236}">
                      <a16:creationId xmlns:a16="http://schemas.microsoft.com/office/drawing/2014/main" id="{6E6088F2-5A92-63FA-28F0-4201055A1A65}"/>
                    </a:ext>
                  </a:extLst>
                </p:cNvPr>
                <p:cNvSpPr/>
                <p:nvPr/>
              </p:nvSpPr>
              <p:spPr>
                <a:xfrm>
                  <a:off x="1312735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0" name="Square">
                  <a:extLst>
                    <a:ext uri="{FF2B5EF4-FFF2-40B4-BE49-F238E27FC236}">
                      <a16:creationId xmlns:a16="http://schemas.microsoft.com/office/drawing/2014/main" id="{154CB61A-9B7F-3569-5407-9EE718873AAA}"/>
                    </a:ext>
                  </a:extLst>
                </p:cNvPr>
                <p:cNvSpPr/>
                <p:nvPr/>
              </p:nvSpPr>
              <p:spPr>
                <a:xfrm>
                  <a:off x="0" y="312056"/>
                  <a:ext cx="328184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1" name="Square">
                  <a:extLst>
                    <a:ext uri="{FF2B5EF4-FFF2-40B4-BE49-F238E27FC236}">
                      <a16:creationId xmlns:a16="http://schemas.microsoft.com/office/drawing/2014/main" id="{DCE605EC-A9F7-BF25-F2AF-3256A61D503C}"/>
                    </a:ext>
                  </a:extLst>
                </p:cNvPr>
                <p:cNvSpPr/>
                <p:nvPr/>
              </p:nvSpPr>
              <p:spPr>
                <a:xfrm>
                  <a:off x="328183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2" name="Square">
                  <a:extLst>
                    <a:ext uri="{FF2B5EF4-FFF2-40B4-BE49-F238E27FC236}">
                      <a16:creationId xmlns:a16="http://schemas.microsoft.com/office/drawing/2014/main" id="{4F04662D-2886-3DB1-76C0-5C7F39157862}"/>
                    </a:ext>
                  </a:extLst>
                </p:cNvPr>
                <p:cNvSpPr/>
                <p:nvPr/>
              </p:nvSpPr>
              <p:spPr>
                <a:xfrm>
                  <a:off x="656367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3" name="Square">
                  <a:extLst>
                    <a:ext uri="{FF2B5EF4-FFF2-40B4-BE49-F238E27FC236}">
                      <a16:creationId xmlns:a16="http://schemas.microsoft.com/office/drawing/2014/main" id="{ECFB1C49-A6EB-932F-4CDA-BEC030854CC8}"/>
                    </a:ext>
                  </a:extLst>
                </p:cNvPr>
                <p:cNvSpPr/>
                <p:nvPr/>
              </p:nvSpPr>
              <p:spPr>
                <a:xfrm>
                  <a:off x="984551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4" name="Square">
                  <a:extLst>
                    <a:ext uri="{FF2B5EF4-FFF2-40B4-BE49-F238E27FC236}">
                      <a16:creationId xmlns:a16="http://schemas.microsoft.com/office/drawing/2014/main" id="{728E3E3A-ECA8-B8EB-E379-2120F82BEBF2}"/>
                    </a:ext>
                  </a:extLst>
                </p:cNvPr>
                <p:cNvSpPr/>
                <p:nvPr/>
              </p:nvSpPr>
              <p:spPr>
                <a:xfrm>
                  <a:off x="1312735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5" name="Square">
                  <a:extLst>
                    <a:ext uri="{FF2B5EF4-FFF2-40B4-BE49-F238E27FC236}">
                      <a16:creationId xmlns:a16="http://schemas.microsoft.com/office/drawing/2014/main" id="{086FEDBC-B1C1-5E3E-2278-C8122179B502}"/>
                    </a:ext>
                  </a:extLst>
                </p:cNvPr>
                <p:cNvSpPr/>
                <p:nvPr/>
              </p:nvSpPr>
              <p:spPr>
                <a:xfrm>
                  <a:off x="0" y="631612"/>
                  <a:ext cx="328184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6" name="Square">
                  <a:extLst>
                    <a:ext uri="{FF2B5EF4-FFF2-40B4-BE49-F238E27FC236}">
                      <a16:creationId xmlns:a16="http://schemas.microsoft.com/office/drawing/2014/main" id="{F6A964CD-46C3-6B82-B535-3A0247506612}"/>
                    </a:ext>
                  </a:extLst>
                </p:cNvPr>
                <p:cNvSpPr/>
                <p:nvPr/>
              </p:nvSpPr>
              <p:spPr>
                <a:xfrm>
                  <a:off x="328183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7" name="Square">
                  <a:extLst>
                    <a:ext uri="{FF2B5EF4-FFF2-40B4-BE49-F238E27FC236}">
                      <a16:creationId xmlns:a16="http://schemas.microsoft.com/office/drawing/2014/main" id="{DE6A684D-3267-342D-9301-0B9910367B4B}"/>
                    </a:ext>
                  </a:extLst>
                </p:cNvPr>
                <p:cNvSpPr/>
                <p:nvPr/>
              </p:nvSpPr>
              <p:spPr>
                <a:xfrm>
                  <a:off x="656367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8" name="Square">
                  <a:extLst>
                    <a:ext uri="{FF2B5EF4-FFF2-40B4-BE49-F238E27FC236}">
                      <a16:creationId xmlns:a16="http://schemas.microsoft.com/office/drawing/2014/main" id="{B8D5574E-A281-8EBD-C71E-585869F291EF}"/>
                    </a:ext>
                  </a:extLst>
                </p:cNvPr>
                <p:cNvSpPr/>
                <p:nvPr/>
              </p:nvSpPr>
              <p:spPr>
                <a:xfrm>
                  <a:off x="984551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9" name="Square">
                  <a:extLst>
                    <a:ext uri="{FF2B5EF4-FFF2-40B4-BE49-F238E27FC236}">
                      <a16:creationId xmlns:a16="http://schemas.microsoft.com/office/drawing/2014/main" id="{B82A27B5-3B7C-266F-1709-6B642AFC3738}"/>
                    </a:ext>
                  </a:extLst>
                </p:cNvPr>
                <p:cNvSpPr/>
                <p:nvPr/>
              </p:nvSpPr>
              <p:spPr>
                <a:xfrm>
                  <a:off x="1312735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83" name="Group">
                <a:extLst>
                  <a:ext uri="{FF2B5EF4-FFF2-40B4-BE49-F238E27FC236}">
                    <a16:creationId xmlns:a16="http://schemas.microsoft.com/office/drawing/2014/main" id="{7D031614-32AD-F2A7-8D4E-CD9C6C42F8D6}"/>
                  </a:ext>
                </a:extLst>
              </p:cNvPr>
              <p:cNvGrpSpPr/>
              <p:nvPr/>
            </p:nvGrpSpPr>
            <p:grpSpPr>
              <a:xfrm>
                <a:off x="159650" y="119126"/>
                <a:ext cx="1640920" cy="957747"/>
                <a:chOff x="0" y="0"/>
                <a:chExt cx="1640919" cy="957745"/>
              </a:xfrm>
            </p:grpSpPr>
            <p:sp>
              <p:nvSpPr>
                <p:cNvPr id="100" name="Square">
                  <a:extLst>
                    <a:ext uri="{FF2B5EF4-FFF2-40B4-BE49-F238E27FC236}">
                      <a16:creationId xmlns:a16="http://schemas.microsoft.com/office/drawing/2014/main" id="{FB9E7D2E-1583-BF2E-A140-6FDAF0A4924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28184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1" name="Square">
                  <a:extLst>
                    <a:ext uri="{FF2B5EF4-FFF2-40B4-BE49-F238E27FC236}">
                      <a16:creationId xmlns:a16="http://schemas.microsoft.com/office/drawing/2014/main" id="{21762BB4-E8AB-CBFF-3500-884C3C93CEDB}"/>
                    </a:ext>
                  </a:extLst>
                </p:cNvPr>
                <p:cNvSpPr/>
                <p:nvPr/>
              </p:nvSpPr>
              <p:spPr>
                <a:xfrm>
                  <a:off x="328183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2" name="Square">
                  <a:extLst>
                    <a:ext uri="{FF2B5EF4-FFF2-40B4-BE49-F238E27FC236}">
                      <a16:creationId xmlns:a16="http://schemas.microsoft.com/office/drawing/2014/main" id="{1A2CE2F9-2822-0078-BD2B-5D1E4083ADEE}"/>
                    </a:ext>
                  </a:extLst>
                </p:cNvPr>
                <p:cNvSpPr/>
                <p:nvPr/>
              </p:nvSpPr>
              <p:spPr>
                <a:xfrm>
                  <a:off x="656367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3" name="Square">
                  <a:extLst>
                    <a:ext uri="{FF2B5EF4-FFF2-40B4-BE49-F238E27FC236}">
                      <a16:creationId xmlns:a16="http://schemas.microsoft.com/office/drawing/2014/main" id="{3E3EB7E4-AB3F-52F1-2EC0-EE12BD8DA4AD}"/>
                    </a:ext>
                  </a:extLst>
                </p:cNvPr>
                <p:cNvSpPr/>
                <p:nvPr/>
              </p:nvSpPr>
              <p:spPr>
                <a:xfrm>
                  <a:off x="984551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4" name="Square">
                  <a:extLst>
                    <a:ext uri="{FF2B5EF4-FFF2-40B4-BE49-F238E27FC236}">
                      <a16:creationId xmlns:a16="http://schemas.microsoft.com/office/drawing/2014/main" id="{D67B4F4C-24A3-0C60-1B6C-133A8241C9F0}"/>
                    </a:ext>
                  </a:extLst>
                </p:cNvPr>
                <p:cNvSpPr/>
                <p:nvPr/>
              </p:nvSpPr>
              <p:spPr>
                <a:xfrm>
                  <a:off x="1312735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5" name="Square">
                  <a:extLst>
                    <a:ext uri="{FF2B5EF4-FFF2-40B4-BE49-F238E27FC236}">
                      <a16:creationId xmlns:a16="http://schemas.microsoft.com/office/drawing/2014/main" id="{8F4335B1-FBD1-5D90-BE46-AFF7E42F8A13}"/>
                    </a:ext>
                  </a:extLst>
                </p:cNvPr>
                <p:cNvSpPr/>
                <p:nvPr/>
              </p:nvSpPr>
              <p:spPr>
                <a:xfrm>
                  <a:off x="0" y="312056"/>
                  <a:ext cx="328184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6" name="Square">
                  <a:extLst>
                    <a:ext uri="{FF2B5EF4-FFF2-40B4-BE49-F238E27FC236}">
                      <a16:creationId xmlns:a16="http://schemas.microsoft.com/office/drawing/2014/main" id="{5D8D8CA4-1C72-5787-0AA1-CF7A27696E1E}"/>
                    </a:ext>
                  </a:extLst>
                </p:cNvPr>
                <p:cNvSpPr/>
                <p:nvPr/>
              </p:nvSpPr>
              <p:spPr>
                <a:xfrm>
                  <a:off x="328183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7" name="Square">
                  <a:extLst>
                    <a:ext uri="{FF2B5EF4-FFF2-40B4-BE49-F238E27FC236}">
                      <a16:creationId xmlns:a16="http://schemas.microsoft.com/office/drawing/2014/main" id="{11218500-BAA6-E801-B702-45DE23DC313C}"/>
                    </a:ext>
                  </a:extLst>
                </p:cNvPr>
                <p:cNvSpPr/>
                <p:nvPr/>
              </p:nvSpPr>
              <p:spPr>
                <a:xfrm>
                  <a:off x="656367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8" name="Square">
                  <a:extLst>
                    <a:ext uri="{FF2B5EF4-FFF2-40B4-BE49-F238E27FC236}">
                      <a16:creationId xmlns:a16="http://schemas.microsoft.com/office/drawing/2014/main" id="{F599DF36-DB08-E4BC-BA57-6FA4A3A75E03}"/>
                    </a:ext>
                  </a:extLst>
                </p:cNvPr>
                <p:cNvSpPr/>
                <p:nvPr/>
              </p:nvSpPr>
              <p:spPr>
                <a:xfrm>
                  <a:off x="984551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9" name="Square">
                  <a:extLst>
                    <a:ext uri="{FF2B5EF4-FFF2-40B4-BE49-F238E27FC236}">
                      <a16:creationId xmlns:a16="http://schemas.microsoft.com/office/drawing/2014/main" id="{016767FF-5412-D5E5-94E6-D66BB7B02234}"/>
                    </a:ext>
                  </a:extLst>
                </p:cNvPr>
                <p:cNvSpPr/>
                <p:nvPr/>
              </p:nvSpPr>
              <p:spPr>
                <a:xfrm>
                  <a:off x="1312735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0" name="Square">
                  <a:extLst>
                    <a:ext uri="{FF2B5EF4-FFF2-40B4-BE49-F238E27FC236}">
                      <a16:creationId xmlns:a16="http://schemas.microsoft.com/office/drawing/2014/main" id="{4B2E1343-F782-CB0E-F056-875F1182B10F}"/>
                    </a:ext>
                  </a:extLst>
                </p:cNvPr>
                <p:cNvSpPr/>
                <p:nvPr/>
              </p:nvSpPr>
              <p:spPr>
                <a:xfrm>
                  <a:off x="0" y="631612"/>
                  <a:ext cx="328184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1" name="Square">
                  <a:extLst>
                    <a:ext uri="{FF2B5EF4-FFF2-40B4-BE49-F238E27FC236}">
                      <a16:creationId xmlns:a16="http://schemas.microsoft.com/office/drawing/2014/main" id="{2103D87B-96BB-67FB-27BA-63FDE5A47BDD}"/>
                    </a:ext>
                  </a:extLst>
                </p:cNvPr>
                <p:cNvSpPr/>
                <p:nvPr/>
              </p:nvSpPr>
              <p:spPr>
                <a:xfrm>
                  <a:off x="328183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2" name="Square">
                  <a:extLst>
                    <a:ext uri="{FF2B5EF4-FFF2-40B4-BE49-F238E27FC236}">
                      <a16:creationId xmlns:a16="http://schemas.microsoft.com/office/drawing/2014/main" id="{35E92FE4-AA50-2C2C-94FF-03C02C2E992D}"/>
                    </a:ext>
                  </a:extLst>
                </p:cNvPr>
                <p:cNvSpPr/>
                <p:nvPr/>
              </p:nvSpPr>
              <p:spPr>
                <a:xfrm>
                  <a:off x="656367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3" name="Square">
                  <a:extLst>
                    <a:ext uri="{FF2B5EF4-FFF2-40B4-BE49-F238E27FC236}">
                      <a16:creationId xmlns:a16="http://schemas.microsoft.com/office/drawing/2014/main" id="{4D761341-1DD3-9791-2041-0CF6CF524DED}"/>
                    </a:ext>
                  </a:extLst>
                </p:cNvPr>
                <p:cNvSpPr/>
                <p:nvPr/>
              </p:nvSpPr>
              <p:spPr>
                <a:xfrm>
                  <a:off x="984551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4" name="Square">
                  <a:extLst>
                    <a:ext uri="{FF2B5EF4-FFF2-40B4-BE49-F238E27FC236}">
                      <a16:creationId xmlns:a16="http://schemas.microsoft.com/office/drawing/2014/main" id="{30398E49-4CDC-2273-D3FE-B2A1F7C439FE}"/>
                    </a:ext>
                  </a:extLst>
                </p:cNvPr>
                <p:cNvSpPr/>
                <p:nvPr/>
              </p:nvSpPr>
              <p:spPr>
                <a:xfrm>
                  <a:off x="1312735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84" name="Group">
                <a:extLst>
                  <a:ext uri="{FF2B5EF4-FFF2-40B4-BE49-F238E27FC236}">
                    <a16:creationId xmlns:a16="http://schemas.microsoft.com/office/drawing/2014/main" id="{ACDCCDFF-FD2F-270E-20DF-DF2A7C3CC1D6}"/>
                  </a:ext>
                </a:extLst>
              </p:cNvPr>
              <p:cNvGrpSpPr/>
              <p:nvPr/>
            </p:nvGrpSpPr>
            <p:grpSpPr>
              <a:xfrm>
                <a:off x="0" y="255586"/>
                <a:ext cx="1640920" cy="957746"/>
                <a:chOff x="0" y="0"/>
                <a:chExt cx="1640919" cy="957745"/>
              </a:xfrm>
            </p:grpSpPr>
            <p:sp>
              <p:nvSpPr>
                <p:cNvPr id="85" name="Square">
                  <a:extLst>
                    <a:ext uri="{FF2B5EF4-FFF2-40B4-BE49-F238E27FC236}">
                      <a16:creationId xmlns:a16="http://schemas.microsoft.com/office/drawing/2014/main" id="{EB660AC4-8A76-2189-A860-ECD24F4E380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28184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6" name="Square">
                  <a:extLst>
                    <a:ext uri="{FF2B5EF4-FFF2-40B4-BE49-F238E27FC236}">
                      <a16:creationId xmlns:a16="http://schemas.microsoft.com/office/drawing/2014/main" id="{98CF8CE0-4265-16AD-4576-4B1A471E7E22}"/>
                    </a:ext>
                  </a:extLst>
                </p:cNvPr>
                <p:cNvSpPr/>
                <p:nvPr/>
              </p:nvSpPr>
              <p:spPr>
                <a:xfrm>
                  <a:off x="328183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7" name="Square">
                  <a:extLst>
                    <a:ext uri="{FF2B5EF4-FFF2-40B4-BE49-F238E27FC236}">
                      <a16:creationId xmlns:a16="http://schemas.microsoft.com/office/drawing/2014/main" id="{CDF93BCB-511F-6782-6095-F43145F95FE9}"/>
                    </a:ext>
                  </a:extLst>
                </p:cNvPr>
                <p:cNvSpPr/>
                <p:nvPr/>
              </p:nvSpPr>
              <p:spPr>
                <a:xfrm>
                  <a:off x="656367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8" name="Square">
                  <a:extLst>
                    <a:ext uri="{FF2B5EF4-FFF2-40B4-BE49-F238E27FC236}">
                      <a16:creationId xmlns:a16="http://schemas.microsoft.com/office/drawing/2014/main" id="{62E0286B-0D79-676C-6D50-B8A2EA86A7F2}"/>
                    </a:ext>
                  </a:extLst>
                </p:cNvPr>
                <p:cNvSpPr/>
                <p:nvPr/>
              </p:nvSpPr>
              <p:spPr>
                <a:xfrm>
                  <a:off x="984551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9" name="Square">
                  <a:extLst>
                    <a:ext uri="{FF2B5EF4-FFF2-40B4-BE49-F238E27FC236}">
                      <a16:creationId xmlns:a16="http://schemas.microsoft.com/office/drawing/2014/main" id="{8BBC7978-4C20-6E0C-7243-7ECEA6394647}"/>
                    </a:ext>
                  </a:extLst>
                </p:cNvPr>
                <p:cNvSpPr/>
                <p:nvPr/>
              </p:nvSpPr>
              <p:spPr>
                <a:xfrm>
                  <a:off x="1312735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0" name="Square">
                  <a:extLst>
                    <a:ext uri="{FF2B5EF4-FFF2-40B4-BE49-F238E27FC236}">
                      <a16:creationId xmlns:a16="http://schemas.microsoft.com/office/drawing/2014/main" id="{A79F62CD-D14B-3F0F-61AF-1F4A703FD2E6}"/>
                    </a:ext>
                  </a:extLst>
                </p:cNvPr>
                <p:cNvSpPr/>
                <p:nvPr/>
              </p:nvSpPr>
              <p:spPr>
                <a:xfrm>
                  <a:off x="0" y="312056"/>
                  <a:ext cx="328184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1" name="Square">
                  <a:extLst>
                    <a:ext uri="{FF2B5EF4-FFF2-40B4-BE49-F238E27FC236}">
                      <a16:creationId xmlns:a16="http://schemas.microsoft.com/office/drawing/2014/main" id="{5F688213-90FF-515B-0DDD-9130E7E6F141}"/>
                    </a:ext>
                  </a:extLst>
                </p:cNvPr>
                <p:cNvSpPr/>
                <p:nvPr/>
              </p:nvSpPr>
              <p:spPr>
                <a:xfrm>
                  <a:off x="328183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2" name="Square">
                  <a:extLst>
                    <a:ext uri="{FF2B5EF4-FFF2-40B4-BE49-F238E27FC236}">
                      <a16:creationId xmlns:a16="http://schemas.microsoft.com/office/drawing/2014/main" id="{1903C930-370B-709C-31A0-19964A01B3D5}"/>
                    </a:ext>
                  </a:extLst>
                </p:cNvPr>
                <p:cNvSpPr/>
                <p:nvPr/>
              </p:nvSpPr>
              <p:spPr>
                <a:xfrm>
                  <a:off x="656367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3" name="Square">
                  <a:extLst>
                    <a:ext uri="{FF2B5EF4-FFF2-40B4-BE49-F238E27FC236}">
                      <a16:creationId xmlns:a16="http://schemas.microsoft.com/office/drawing/2014/main" id="{EB9D942A-FF09-11A9-E5B9-32D2BD8A630D}"/>
                    </a:ext>
                  </a:extLst>
                </p:cNvPr>
                <p:cNvSpPr/>
                <p:nvPr/>
              </p:nvSpPr>
              <p:spPr>
                <a:xfrm>
                  <a:off x="984551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4" name="Square">
                  <a:extLst>
                    <a:ext uri="{FF2B5EF4-FFF2-40B4-BE49-F238E27FC236}">
                      <a16:creationId xmlns:a16="http://schemas.microsoft.com/office/drawing/2014/main" id="{9227572E-4791-7FAE-1B2C-3A12B5A3120C}"/>
                    </a:ext>
                  </a:extLst>
                </p:cNvPr>
                <p:cNvSpPr/>
                <p:nvPr/>
              </p:nvSpPr>
              <p:spPr>
                <a:xfrm>
                  <a:off x="1312735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5" name="Square">
                  <a:extLst>
                    <a:ext uri="{FF2B5EF4-FFF2-40B4-BE49-F238E27FC236}">
                      <a16:creationId xmlns:a16="http://schemas.microsoft.com/office/drawing/2014/main" id="{A5CC01E7-640F-2961-D1EA-175DE2F49899}"/>
                    </a:ext>
                  </a:extLst>
                </p:cNvPr>
                <p:cNvSpPr/>
                <p:nvPr/>
              </p:nvSpPr>
              <p:spPr>
                <a:xfrm>
                  <a:off x="0" y="631612"/>
                  <a:ext cx="328184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6" name="Square">
                  <a:extLst>
                    <a:ext uri="{FF2B5EF4-FFF2-40B4-BE49-F238E27FC236}">
                      <a16:creationId xmlns:a16="http://schemas.microsoft.com/office/drawing/2014/main" id="{39EE7B81-962E-FB56-CD82-CFE4B0A65F47}"/>
                    </a:ext>
                  </a:extLst>
                </p:cNvPr>
                <p:cNvSpPr/>
                <p:nvPr/>
              </p:nvSpPr>
              <p:spPr>
                <a:xfrm>
                  <a:off x="328183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7" name="Square">
                  <a:extLst>
                    <a:ext uri="{FF2B5EF4-FFF2-40B4-BE49-F238E27FC236}">
                      <a16:creationId xmlns:a16="http://schemas.microsoft.com/office/drawing/2014/main" id="{B6051FD7-DA47-28BB-CFC3-151BF87150C0}"/>
                    </a:ext>
                  </a:extLst>
                </p:cNvPr>
                <p:cNvSpPr/>
                <p:nvPr/>
              </p:nvSpPr>
              <p:spPr>
                <a:xfrm>
                  <a:off x="656367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8" name="Square">
                  <a:extLst>
                    <a:ext uri="{FF2B5EF4-FFF2-40B4-BE49-F238E27FC236}">
                      <a16:creationId xmlns:a16="http://schemas.microsoft.com/office/drawing/2014/main" id="{0BF50B55-1A49-B8A8-CB18-18330B51AFF0}"/>
                    </a:ext>
                  </a:extLst>
                </p:cNvPr>
                <p:cNvSpPr/>
                <p:nvPr/>
              </p:nvSpPr>
              <p:spPr>
                <a:xfrm>
                  <a:off x="984551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9" name="Square">
                  <a:extLst>
                    <a:ext uri="{FF2B5EF4-FFF2-40B4-BE49-F238E27FC236}">
                      <a16:creationId xmlns:a16="http://schemas.microsoft.com/office/drawing/2014/main" id="{E8394709-507A-60C4-961C-7D175741C8BA}"/>
                    </a:ext>
                  </a:extLst>
                </p:cNvPr>
                <p:cNvSpPr/>
                <p:nvPr/>
              </p:nvSpPr>
              <p:spPr>
                <a:xfrm>
                  <a:off x="1312735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</p:grpSp>
        </p:grp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0D6BCBD3-B293-3668-7159-A3B03A855008}"/>
              </a:ext>
            </a:extLst>
          </p:cNvPr>
          <p:cNvSpPr txBox="1"/>
          <p:nvPr/>
        </p:nvSpPr>
        <p:spPr>
          <a:xfrm>
            <a:off x="13643902" y="3086100"/>
            <a:ext cx="652641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Obs.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E0EF47D-F10B-6418-93C3-5F6DF4170028}"/>
              </a:ext>
            </a:extLst>
          </p:cNvPr>
          <p:cNvSpPr txBox="1"/>
          <p:nvPr/>
        </p:nvSpPr>
        <p:spPr>
          <a:xfrm rot="16200000">
            <a:off x="11471865" y="3676219"/>
            <a:ext cx="1066800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Var X</a:t>
            </a:r>
            <a:r>
              <a:rPr lang="en-US" sz="1600" dirty="0">
                <a:solidFill>
                  <a:srgbClr val="404040"/>
                </a:solidFill>
                <a:latin typeface="Montserrat" pitchFamily="2" charset="77"/>
              </a:rPr>
              <a:t>1</a:t>
            </a:r>
            <a:endParaRPr lang="en-US" sz="2000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9B9EAE85-0F36-66E6-34BA-B85EC53649A5}"/>
              </a:ext>
            </a:extLst>
          </p:cNvPr>
          <p:cNvSpPr txBox="1"/>
          <p:nvPr/>
        </p:nvSpPr>
        <p:spPr>
          <a:xfrm rot="16200000">
            <a:off x="11298168" y="5687315"/>
            <a:ext cx="1414196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Vars X</a:t>
            </a:r>
            <a:r>
              <a:rPr lang="en-US" sz="1600" dirty="0">
                <a:solidFill>
                  <a:srgbClr val="404040"/>
                </a:solidFill>
                <a:latin typeface="Montserrat" pitchFamily="2" charset="77"/>
              </a:rPr>
              <a:t>1</a:t>
            </a: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-X</a:t>
            </a:r>
            <a:r>
              <a:rPr lang="en-US" sz="1600" dirty="0">
                <a:solidFill>
                  <a:srgbClr val="404040"/>
                </a:solidFill>
                <a:latin typeface="Montserrat" pitchFamily="2" charset="77"/>
              </a:rPr>
              <a:t>n</a:t>
            </a:r>
            <a:endParaRPr lang="en-US" sz="2000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E488B-341F-6B71-63DE-3C3B005B7B43}"/>
              </a:ext>
            </a:extLst>
          </p:cNvPr>
          <p:cNvSpPr txBox="1"/>
          <p:nvPr/>
        </p:nvSpPr>
        <p:spPr>
          <a:xfrm>
            <a:off x="15451780" y="6671317"/>
            <a:ext cx="1769420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Obs.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75FDE08A-897A-8A5A-8CCF-BADE41ABA940}"/>
              </a:ext>
            </a:extLst>
          </p:cNvPr>
          <p:cNvSpPr txBox="1"/>
          <p:nvPr/>
        </p:nvSpPr>
        <p:spPr>
          <a:xfrm rot="16200000">
            <a:off x="11330234" y="7852334"/>
            <a:ext cx="1414196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Vars X</a:t>
            </a:r>
            <a:r>
              <a:rPr lang="en-US" sz="1600" dirty="0">
                <a:solidFill>
                  <a:srgbClr val="404040"/>
                </a:solidFill>
                <a:latin typeface="Montserrat" pitchFamily="2" charset="77"/>
              </a:rPr>
              <a:t>1</a:t>
            </a: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-X</a:t>
            </a:r>
            <a:r>
              <a:rPr lang="en-US" sz="1600" dirty="0">
                <a:solidFill>
                  <a:srgbClr val="404040"/>
                </a:solidFill>
                <a:latin typeface="Montserrat" pitchFamily="2" charset="77"/>
              </a:rPr>
              <a:t>n</a:t>
            </a:r>
            <a:endParaRPr lang="en-US" sz="2000" dirty="0">
              <a:solidFill>
                <a:srgbClr val="404040"/>
              </a:solidFill>
              <a:latin typeface="Montserrat" pitchFamily="2" charset="77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CCAC2B-E6F3-1E0F-3017-D9A41A277FEB}"/>
              </a:ext>
            </a:extLst>
          </p:cNvPr>
          <p:cNvCxnSpPr/>
          <p:nvPr/>
        </p:nvCxnSpPr>
        <p:spPr>
          <a:xfrm flipV="1">
            <a:off x="14478000" y="7125316"/>
            <a:ext cx="860613" cy="83758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7">
            <a:extLst>
              <a:ext uri="{FF2B5EF4-FFF2-40B4-BE49-F238E27FC236}">
                <a16:creationId xmlns:a16="http://schemas.microsoft.com/office/drawing/2014/main" id="{0AF1B32E-CED7-F56B-FDD3-4657C37A8A52}"/>
              </a:ext>
            </a:extLst>
          </p:cNvPr>
          <p:cNvSpPr txBox="1"/>
          <p:nvPr/>
        </p:nvSpPr>
        <p:spPr>
          <a:xfrm>
            <a:off x="13673558" y="4647339"/>
            <a:ext cx="652641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Obs.</a:t>
            </a:r>
          </a:p>
        </p:txBody>
      </p:sp>
      <p:sp>
        <p:nvSpPr>
          <p:cNvPr id="40" name="TextBox 7">
            <a:extLst>
              <a:ext uri="{FF2B5EF4-FFF2-40B4-BE49-F238E27FC236}">
                <a16:creationId xmlns:a16="http://schemas.microsoft.com/office/drawing/2014/main" id="{6A9686EF-E315-0FC6-8785-3820CB3C3D8F}"/>
              </a:ext>
            </a:extLst>
          </p:cNvPr>
          <p:cNvSpPr txBox="1"/>
          <p:nvPr/>
        </p:nvSpPr>
        <p:spPr>
          <a:xfrm>
            <a:off x="15831138" y="3747593"/>
            <a:ext cx="911864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Vector</a:t>
            </a:r>
          </a:p>
        </p:txBody>
      </p:sp>
      <p:sp>
        <p:nvSpPr>
          <p:cNvPr id="41" name="TextBox 7">
            <a:extLst>
              <a:ext uri="{FF2B5EF4-FFF2-40B4-BE49-F238E27FC236}">
                <a16:creationId xmlns:a16="http://schemas.microsoft.com/office/drawing/2014/main" id="{EC05E454-44F1-D28C-ECB2-1B8EF82F1392}"/>
              </a:ext>
            </a:extLst>
          </p:cNvPr>
          <p:cNvSpPr txBox="1"/>
          <p:nvPr/>
        </p:nvSpPr>
        <p:spPr>
          <a:xfrm>
            <a:off x="15839668" y="5648189"/>
            <a:ext cx="1773905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 err="1">
                <a:solidFill>
                  <a:srgbClr val="404040"/>
                </a:solidFill>
                <a:latin typeface="Montserrat" pitchFamily="2" charset="77"/>
              </a:rPr>
              <a:t>Dataframe</a:t>
            </a:r>
            <a:endParaRPr lang="en-US" sz="2000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6579EAA3-9ECB-BAF6-D816-A5D29E0A7B1F}"/>
              </a:ext>
            </a:extLst>
          </p:cNvPr>
          <p:cNvSpPr txBox="1"/>
          <p:nvPr/>
        </p:nvSpPr>
        <p:spPr>
          <a:xfrm>
            <a:off x="15871443" y="7694445"/>
            <a:ext cx="871559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3740584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07605" y="1080000"/>
            <a:ext cx="5559995" cy="952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OMICS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07605" y="2295714"/>
            <a:ext cx="15459547" cy="113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Omics approaches aim to study the entirety of an ‘</a:t>
            </a:r>
            <a:r>
              <a:rPr lang="en-US" sz="2800" dirty="0" err="1">
                <a:solidFill>
                  <a:srgbClr val="404040"/>
                </a:solidFill>
                <a:latin typeface="Montserrat" pitchFamily="2" charset="77"/>
              </a:rPr>
              <a:t>ome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’ (proteome, transcriptome, genome). Here we name the most commonly used types. </a:t>
            </a: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14762AF7-B317-2331-2E12-6D6E72C67D90}"/>
              </a:ext>
            </a:extLst>
          </p:cNvPr>
          <p:cNvSpPr txBox="1"/>
          <p:nvPr/>
        </p:nvSpPr>
        <p:spPr>
          <a:xfrm>
            <a:off x="4578958" y="4371100"/>
            <a:ext cx="2734989" cy="521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Proteomics</a:t>
            </a: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7FD8C063-18EC-7BE0-B405-D8C646070272}"/>
              </a:ext>
            </a:extLst>
          </p:cNvPr>
          <p:cNvSpPr txBox="1"/>
          <p:nvPr/>
        </p:nvSpPr>
        <p:spPr>
          <a:xfrm>
            <a:off x="12289163" y="5180736"/>
            <a:ext cx="4296401" cy="1111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Whole genome seq</a:t>
            </a:r>
          </a:p>
          <a:p>
            <a:pPr>
              <a:lnSpc>
                <a:spcPts val="4480"/>
              </a:lnSpc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SNP calling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9FC13522-15CC-F74E-03CC-4F0309FBC4F2}"/>
              </a:ext>
            </a:extLst>
          </p:cNvPr>
          <p:cNvSpPr txBox="1"/>
          <p:nvPr/>
        </p:nvSpPr>
        <p:spPr>
          <a:xfrm>
            <a:off x="3196982" y="8485585"/>
            <a:ext cx="3915403" cy="1131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b="1" dirty="0">
                <a:solidFill>
                  <a:srgbClr val="404040"/>
                </a:solidFill>
                <a:latin typeface="Now"/>
              </a:rPr>
              <a:t>Transcriptomics</a:t>
            </a:r>
          </a:p>
          <a:p>
            <a:pPr algn="ctr">
              <a:lnSpc>
                <a:spcPts val="4480"/>
              </a:lnSpc>
            </a:pPr>
            <a:r>
              <a:rPr lang="en-US" sz="2800" b="1" dirty="0" err="1">
                <a:solidFill>
                  <a:srgbClr val="404040"/>
                </a:solidFill>
                <a:latin typeface="Now"/>
              </a:rPr>
              <a:t>RNAseq</a:t>
            </a:r>
            <a:endParaRPr lang="en-US" sz="2800" b="1" dirty="0">
              <a:solidFill>
                <a:srgbClr val="404040"/>
              </a:solidFill>
              <a:latin typeface="Now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635134-567E-EFA2-D999-05938F2FEAF6}"/>
              </a:ext>
            </a:extLst>
          </p:cNvPr>
          <p:cNvGrpSpPr>
            <a:grpSpLocks noChangeAspect="1"/>
          </p:cNvGrpSpPr>
          <p:nvPr/>
        </p:nvGrpSpPr>
        <p:grpSpPr>
          <a:xfrm>
            <a:off x="6244157" y="4126710"/>
            <a:ext cx="5799685" cy="5696119"/>
            <a:chOff x="6544715" y="4152900"/>
            <a:chExt cx="4700871" cy="461692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0A83E51-DC62-FF37-BF63-B36F8F993BE2}"/>
                </a:ext>
              </a:extLst>
            </p:cNvPr>
            <p:cNvSpPr/>
            <p:nvPr/>
          </p:nvSpPr>
          <p:spPr>
            <a:xfrm>
              <a:off x="6544715" y="4152900"/>
              <a:ext cx="4700871" cy="461692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Picture 10" descr="A blue ribbon with a red object on it&#10;&#10;Description automatically generated">
              <a:extLst>
                <a:ext uri="{FF2B5EF4-FFF2-40B4-BE49-F238E27FC236}">
                  <a16:creationId xmlns:a16="http://schemas.microsoft.com/office/drawing/2014/main" id="{BF7E490A-E716-B087-E9D1-D4071EE41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0359" y="4824842"/>
              <a:ext cx="1844618" cy="1866900"/>
            </a:xfrm>
            <a:prstGeom prst="rect">
              <a:avLst/>
            </a:prstGeom>
          </p:spPr>
        </p:pic>
        <p:pic>
          <p:nvPicPr>
            <p:cNvPr id="13" name="Picture 12" descr="A close-up of a device&#10;&#10;Description automatically generated">
              <a:extLst>
                <a:ext uri="{FF2B5EF4-FFF2-40B4-BE49-F238E27FC236}">
                  <a16:creationId xmlns:a16="http://schemas.microsoft.com/office/drawing/2014/main" id="{1CE25EDF-448C-8BCD-AC1D-EF55585CA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35" t="20447" b="10410"/>
            <a:stretch/>
          </p:blipFill>
          <p:spPr>
            <a:xfrm>
              <a:off x="9258729" y="5020894"/>
              <a:ext cx="1365788" cy="1353300"/>
            </a:xfrm>
            <a:prstGeom prst="rect">
              <a:avLst/>
            </a:prstGeom>
          </p:spPr>
        </p:pic>
        <p:pic>
          <p:nvPicPr>
            <p:cNvPr id="16" name="Picture 15" descr="A computer screen shot of a computer&#10;&#10;Description automatically generated">
              <a:extLst>
                <a:ext uri="{FF2B5EF4-FFF2-40B4-BE49-F238E27FC236}">
                  <a16:creationId xmlns:a16="http://schemas.microsoft.com/office/drawing/2014/main" id="{A7E23991-28BD-C743-411E-677E9F624D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13" t="69430" r="43835" b="7173"/>
            <a:stretch/>
          </p:blipFill>
          <p:spPr>
            <a:xfrm>
              <a:off x="7777423" y="6564971"/>
              <a:ext cx="2501528" cy="196760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6E30D6A-2FB1-33AE-2669-2E8D854A75AC}"/>
                </a:ext>
              </a:extLst>
            </p:cNvPr>
            <p:cNvCxnSpPr>
              <a:stCxn id="9" idx="0"/>
            </p:cNvCxnSpPr>
            <p:nvPr/>
          </p:nvCxnSpPr>
          <p:spPr>
            <a:xfrm flipH="1">
              <a:off x="8895150" y="4152900"/>
              <a:ext cx="1" cy="2308463"/>
            </a:xfrm>
            <a:prstGeom prst="line">
              <a:avLst/>
            </a:prstGeom>
            <a:ln w="317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7EB1FC-5291-1B04-4502-B62971857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1800" y="6461363"/>
              <a:ext cx="2113350" cy="1040304"/>
            </a:xfrm>
            <a:prstGeom prst="line">
              <a:avLst/>
            </a:prstGeom>
            <a:ln w="317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31FEF8-DA60-75E2-1908-849A6D99EA36}"/>
                </a:ext>
              </a:extLst>
            </p:cNvPr>
            <p:cNvCxnSpPr>
              <a:cxnSpLocks/>
            </p:cNvCxnSpPr>
            <p:nvPr/>
          </p:nvCxnSpPr>
          <p:spPr>
            <a:xfrm>
              <a:off x="8895150" y="6461363"/>
              <a:ext cx="2174062" cy="887574"/>
            </a:xfrm>
            <a:prstGeom prst="line">
              <a:avLst/>
            </a:prstGeom>
            <a:ln w="317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3611A4BE-ECE4-076F-9008-007CC306A5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55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914053" y="1080000"/>
            <a:ext cx="5410200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OMICS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14053" y="2236061"/>
            <a:ext cx="10503198" cy="6901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Omics data are produced with specialized lab protocols followed by: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Next generation sequencing (DNA, RNA)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Mass spectrometry technologies (proteins, lipids, sugars, metabolites)</a:t>
            </a:r>
          </a:p>
          <a:p>
            <a:pPr>
              <a:lnSpc>
                <a:spcPts val="4480"/>
              </a:lnSpc>
            </a:pP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Data characteristics: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Extremely high-dimensional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Expensive to generate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Measurement is indirect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Need for pre-processing 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Can be prone to high variability (therefore replicates)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777E6C30-5508-3D54-22C0-5AE4EBCFD0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E41658DE-2EDF-C624-D59F-444A5CBD070C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72E7CD6E-CAE1-54E2-DA28-40D053D32A99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21765B7C-249C-574C-5F1B-776B4083C38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8165974-854B-B6C9-E25C-62FCEC0683F7}"/>
              </a:ext>
            </a:extLst>
          </p:cNvPr>
          <p:cNvGrpSpPr/>
          <p:nvPr/>
        </p:nvGrpSpPr>
        <p:grpSpPr>
          <a:xfrm>
            <a:off x="13131048" y="1775199"/>
            <a:ext cx="4404460" cy="3672284"/>
            <a:chOff x="12359540" y="723900"/>
            <a:chExt cx="4404460" cy="367228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D55F097-B0E7-4FDC-1ED9-D54DB4EEDA9C}"/>
                </a:ext>
              </a:extLst>
            </p:cNvPr>
            <p:cNvGrpSpPr/>
            <p:nvPr/>
          </p:nvGrpSpPr>
          <p:grpSpPr>
            <a:xfrm>
              <a:off x="12359540" y="723900"/>
              <a:ext cx="4404460" cy="3672284"/>
              <a:chOff x="13974880" y="0"/>
              <a:chExt cx="4313120" cy="3719164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C67717F-93EE-E8E6-8CA2-BCB7B29249E1}"/>
                  </a:ext>
                </a:extLst>
              </p:cNvPr>
              <p:cNvSpPr/>
              <p:nvPr/>
            </p:nvSpPr>
            <p:spPr>
              <a:xfrm>
                <a:off x="13974880" y="0"/>
                <a:ext cx="4313120" cy="37191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 dirty="0"/>
              </a:p>
            </p:txBody>
          </p:sp>
          <p:pic>
            <p:nvPicPr>
              <p:cNvPr id="18" name="Picture 17" descr="A diagram of different types of signals&#10;&#10;Description automatically generated">
                <a:extLst>
                  <a:ext uri="{FF2B5EF4-FFF2-40B4-BE49-F238E27FC236}">
                    <a16:creationId xmlns:a16="http://schemas.microsoft.com/office/drawing/2014/main" id="{88EC3D59-54E1-27D5-98BF-2C2D0D05AB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95460" y="422918"/>
                <a:ext cx="3871960" cy="2966207"/>
              </a:xfrm>
              <a:prstGeom prst="rect">
                <a:avLst/>
              </a:prstGeom>
            </p:spPr>
          </p:pic>
        </p:grp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D7DF1707-FF44-8D96-1D95-BCB456FC4A38}"/>
                </a:ext>
              </a:extLst>
            </p:cNvPr>
            <p:cNvSpPr txBox="1"/>
            <p:nvPr/>
          </p:nvSpPr>
          <p:spPr>
            <a:xfrm>
              <a:off x="12589202" y="3695700"/>
              <a:ext cx="1355398" cy="4835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1200" b="1" dirty="0">
                  <a:solidFill>
                    <a:srgbClr val="404040"/>
                  </a:solidFill>
                  <a:latin typeface="Montserrat" pitchFamily="2" charset="77"/>
                </a:rPr>
                <a:t>Illumina NGS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A728185-FA72-BCBC-D790-6529B45DAD22}"/>
              </a:ext>
            </a:extLst>
          </p:cNvPr>
          <p:cNvGrpSpPr/>
          <p:nvPr/>
        </p:nvGrpSpPr>
        <p:grpSpPr>
          <a:xfrm>
            <a:off x="11406682" y="5311401"/>
            <a:ext cx="3962400" cy="3200400"/>
            <a:chOff x="13395593" y="4422582"/>
            <a:chExt cx="3962400" cy="32004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066BF1-BD2F-E973-7EF8-57FD064F5C5A}"/>
                </a:ext>
              </a:extLst>
            </p:cNvPr>
            <p:cNvGrpSpPr/>
            <p:nvPr/>
          </p:nvGrpSpPr>
          <p:grpSpPr>
            <a:xfrm>
              <a:off x="13395593" y="4422582"/>
              <a:ext cx="3962400" cy="3200400"/>
              <a:chOff x="11125200" y="5674809"/>
              <a:chExt cx="4191000" cy="358715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D83A0A9-E179-006F-A570-2CB8670D0131}"/>
                  </a:ext>
                </a:extLst>
              </p:cNvPr>
              <p:cNvSpPr/>
              <p:nvPr/>
            </p:nvSpPr>
            <p:spPr>
              <a:xfrm>
                <a:off x="11125200" y="5674809"/>
                <a:ext cx="4191000" cy="35871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 dirty="0"/>
              </a:p>
            </p:txBody>
          </p:sp>
          <p:pic>
            <p:nvPicPr>
              <p:cNvPr id="22" name="Picture 21" descr="A graph with numbers and letters&#10;&#10;Description automatically generated">
                <a:extLst>
                  <a:ext uri="{FF2B5EF4-FFF2-40B4-BE49-F238E27FC236}">
                    <a16:creationId xmlns:a16="http://schemas.microsoft.com/office/drawing/2014/main" id="{A5C9DBF5-35DF-7126-AD6E-F7ACB30D86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28"/>
              <a:stretch/>
            </p:blipFill>
            <p:spPr>
              <a:xfrm>
                <a:off x="11360830" y="5767746"/>
                <a:ext cx="3730088" cy="2981770"/>
              </a:xfrm>
              <a:prstGeom prst="rect">
                <a:avLst/>
              </a:prstGeom>
            </p:spPr>
          </p:pic>
        </p:grp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604DA2BF-438F-8953-714F-558920485B04}"/>
                </a:ext>
              </a:extLst>
            </p:cNvPr>
            <p:cNvSpPr txBox="1"/>
            <p:nvPr/>
          </p:nvSpPr>
          <p:spPr>
            <a:xfrm>
              <a:off x="13558184" y="7013382"/>
              <a:ext cx="1681815" cy="4708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1200" b="1" dirty="0">
                  <a:solidFill>
                    <a:srgbClr val="404040"/>
                  </a:solidFill>
                  <a:latin typeface="Montserrat" pitchFamily="2" charset="77"/>
                </a:rPr>
                <a:t>LC-MS/MS Spectrum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752600" y="1080000"/>
            <a:ext cx="12115800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BIOBANKS &amp; REPOSITORIES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52599" y="2552700"/>
            <a:ext cx="15608147" cy="2252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Biobanks and repositories are great sources of both bio data and patient metadata 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We have many such resources in Denmark but getting access can be a cumbersome process, since this is (highly!) person-sensitive data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CCF61E61-6C35-E31B-50E8-D3A2D6A8191F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A1D96B44-375B-EFA0-5F6E-E7A32739A878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57198138-1792-CEED-8344-1870A2D1D43F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pic>
        <p:nvPicPr>
          <p:cNvPr id="12" name="Picture 11" descr="A blue and black logo&#10;&#10;Description automatically generated">
            <a:extLst>
              <a:ext uri="{FF2B5EF4-FFF2-40B4-BE49-F238E27FC236}">
                <a16:creationId xmlns:a16="http://schemas.microsoft.com/office/drawing/2014/main" id="{5CCAEFE6-8069-9E1E-EB60-C8B7DACC95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pic>
        <p:nvPicPr>
          <p:cNvPr id="14" name="Picture 13" descr="A person holding a computer&#10;&#10;Description automatically generated">
            <a:extLst>
              <a:ext uri="{FF2B5EF4-FFF2-40B4-BE49-F238E27FC236}">
                <a16:creationId xmlns:a16="http://schemas.microsoft.com/office/drawing/2014/main" id="{C32BBD84-338A-B088-860D-886C4A3947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97" y="5740990"/>
            <a:ext cx="5207000" cy="3968750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75664978-A346-097C-FE57-2AF593418DF3}"/>
              </a:ext>
            </a:extLst>
          </p:cNvPr>
          <p:cNvSpPr txBox="1"/>
          <p:nvPr/>
        </p:nvSpPr>
        <p:spPr>
          <a:xfrm>
            <a:off x="8445346" y="5677470"/>
            <a:ext cx="8915400" cy="4016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Access has to be applied through the proper channels and compliance has to be ensured while working with them. </a:t>
            </a: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You can hear more about this in our </a:t>
            </a: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GDPR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 </a:t>
            </a: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course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 for biomedical researchers! 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</p:txBody>
      </p:sp>
    </p:spTree>
    <p:extLst>
      <p:ext uri="{BB962C8B-B14F-4D97-AF65-F5344CB8AC3E}">
        <p14:creationId xmlns:p14="http://schemas.microsoft.com/office/powerpoint/2010/main" val="3056348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914052" y="1080000"/>
            <a:ext cx="6696547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REGISTRY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14052" y="3053436"/>
            <a:ext cx="8839199" cy="5747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Most doctors, epidemiologists, …, and statisticians work with registry data (birth, death, diseases, medications, biometrics)</a:t>
            </a:r>
          </a:p>
          <a:p>
            <a:pPr>
              <a:lnSpc>
                <a:spcPts val="4480"/>
              </a:lnSpc>
            </a:pP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Data characteristics: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Data are sensitive &amp; hard to access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Montserrat"/>
              </a:rPr>
              <a:t>There are many inconsistencies and errors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Missing data are very common</a:t>
            </a:r>
            <a:endParaRPr lang="en-US"/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Needs a lot of clean-up and restructuring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endParaRPr lang="en-US" sz="3200" dirty="0">
              <a:solidFill>
                <a:srgbClr val="404040"/>
              </a:solidFill>
              <a:latin typeface="Now"/>
            </a:endParaRPr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777E6C30-5508-3D54-22C0-5AE4EBCFD0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E41658DE-2EDF-C624-D59F-444A5CBD070C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72E7CD6E-CAE1-54E2-DA28-40D053D32A99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21765B7C-249C-574C-5F1B-776B4083C38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pic>
        <p:nvPicPr>
          <p:cNvPr id="11" name="Picture 10" descr="A screenshot of a cellphone&#10;&#10;Description automatically generated">
            <a:extLst>
              <a:ext uri="{FF2B5EF4-FFF2-40B4-BE49-F238E27FC236}">
                <a16:creationId xmlns:a16="http://schemas.microsoft.com/office/drawing/2014/main" id="{C79690B6-F0F6-FA51-4FB0-8E013AC8A7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1" b="2634"/>
          <a:stretch/>
        </p:blipFill>
        <p:spPr>
          <a:xfrm>
            <a:off x="10972800" y="2400300"/>
            <a:ext cx="6240853" cy="6179669"/>
          </a:xfrm>
          <a:prstGeom prst="ellipse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A0B1F9-0520-3905-F145-224ACD427157}"/>
              </a:ext>
            </a:extLst>
          </p:cNvPr>
          <p:cNvSpPr txBox="1"/>
          <p:nvPr/>
        </p:nvSpPr>
        <p:spPr>
          <a:xfrm>
            <a:off x="12801600" y="8722219"/>
            <a:ext cx="2667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Montserrat" pitchFamily="2" charset="77"/>
              </a:rPr>
              <a:t>Dan Med J 2023;70(4):A12220796</a:t>
            </a:r>
            <a:endParaRPr lang="en-DK" sz="12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181220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algvswafs34okforxkphh35zp3esj82n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webextensions/webextension1.xml><?xml version="1.0" encoding="utf-8"?>
<we:webextension xmlns:we="http://schemas.microsoft.com/office/webextensions/webextension/2010/11" id="{0282B0EB-8AF5-CF4D-B1E2-6EA897342324}">
  <we:reference id="wa200001661" version="2.1.0.2" store="en-US" storeType="OMEX"/>
  <we:alternateReferences>
    <we:reference id="WA200001661" version="2.1.0.2" store="WA200001661" storeType="OMEX"/>
  </we:alternateReferences>
  <we:properties>
    <we:property name="time" value="600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12dc4f0-a365-46b3-9e07-9aae8de5ba6f" xsi:nil="true"/>
    <lcf76f155ced4ddcb4097134ff3c332f xmlns="b30be232-03ea-456c-8192-b7ea3ce3ddcd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8C0C0DDBC9B742BC44458BFD432381" ma:contentTypeVersion="16" ma:contentTypeDescription="Create a new document." ma:contentTypeScope="" ma:versionID="9e3a3b9664c02b87506af07230493c03">
  <xsd:schema xmlns:xsd="http://www.w3.org/2001/XMLSchema" xmlns:xs="http://www.w3.org/2001/XMLSchema" xmlns:p="http://schemas.microsoft.com/office/2006/metadata/properties" xmlns:ns2="b30be232-03ea-456c-8192-b7ea3ce3ddcd" xmlns:ns3="c12dc4f0-a365-46b3-9e07-9aae8de5ba6f" targetNamespace="http://schemas.microsoft.com/office/2006/metadata/properties" ma:root="true" ma:fieldsID="97668ca7a1f544c2cd9291a5bcfce177" ns2:_="" ns3:_="">
    <xsd:import namespace="b30be232-03ea-456c-8192-b7ea3ce3ddcd"/>
    <xsd:import namespace="c12dc4f0-a365-46b3-9e07-9aae8de5ba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be232-03ea-456c-8192-b7ea3ce3dd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dd5578fd-35c2-4d8f-a1bf-4043a6e4e7a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2dc4f0-a365-46b3-9e07-9aae8de5ba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57dd815e-8d58-4377-b4d0-c0ea7a0d6e39}" ma:internalName="TaxCatchAll" ma:showField="CatchAllData" ma:web="c12dc4f0-a365-46b3-9e07-9aae8de5ba6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DE2A51-02EA-4AA8-8B29-AE3416880B26}">
  <ds:schemaRefs>
    <ds:schemaRef ds:uri="b30be232-03ea-456c-8192-b7ea3ce3ddcd"/>
    <ds:schemaRef ds:uri="http://www.w3.org/XML/1998/namespace"/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c12dc4f0-a365-46b3-9e07-9aae8de5ba6f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307509C-F6F5-45A5-8F96-BB1A9C2DDF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be232-03ea-456c-8192-b7ea3ce3ddcd"/>
    <ds:schemaRef ds:uri="c12dc4f0-a365-46b3-9e07-9aae8de5ba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2192324-B2BD-44ED-9189-FD50B4E08E5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35778</TotalTime>
  <Words>2107</Words>
  <Application>Microsoft Macintosh PowerPoint</Application>
  <PresentationFormat>Custom</PresentationFormat>
  <Paragraphs>339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Montserrat</vt:lpstr>
      <vt:lpstr>Now Bold</vt:lpstr>
      <vt:lpstr>Calibri</vt:lpstr>
      <vt:lpstr>Open Sans Semibold</vt:lpstr>
      <vt:lpstr>Now</vt:lpstr>
      <vt:lpstr>Arial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the Bridge</dc:title>
  <cp:lastModifiedBy>Thilde Bagger Terkelsen</cp:lastModifiedBy>
  <cp:revision>187</cp:revision>
  <dcterms:created xsi:type="dcterms:W3CDTF">2006-08-16T00:00:00Z</dcterms:created>
  <dcterms:modified xsi:type="dcterms:W3CDTF">2023-10-19T08:57:56Z</dcterms:modified>
  <dc:identifier>DAFnxRXdF5o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2023-08-04T10:48:59Z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8655c045-b6f9-46c7-a004-530799f647df</vt:lpwstr>
  </property>
  <property fmtid="{D5CDD505-2E9C-101B-9397-08002B2CF9AE}" pid="8" name="MSIP_Label_6a2630e2-1ac5-455e-8217-0156b1936a76_ContentBits">
    <vt:lpwstr>0</vt:lpwstr>
  </property>
  <property fmtid="{D5CDD505-2E9C-101B-9397-08002B2CF9AE}" pid="9" name="ContentTypeId">
    <vt:lpwstr>0x010100338C0C0DDBC9B742BC44458BFD432381</vt:lpwstr>
  </property>
  <property fmtid="{D5CDD505-2E9C-101B-9397-08002B2CF9AE}" pid="10" name="MediaServiceImageTags">
    <vt:lpwstr/>
  </property>
</Properties>
</file>